
<file path=[Content_Types].xml><?xml version="1.0" encoding="utf-8"?>
<Types xmlns="http://schemas.openxmlformats.org/package/2006/content-types">
  <Default Extension="xml" ContentType="application/xml"/>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Override PartName="/customXml/itemProps1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media/image11.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33.svg" ContentType="image/svg+xml"/>
  <Override PartName="/ppt/media/image36.svg" ContentType="image/svg+xml"/>
  <Override PartName="/ppt/media/image40.svg" ContentType="image/svg+xml"/>
  <Override PartName="/ppt/media/image42.svg" ContentType="image/svg+xml"/>
  <Override PartName="/ppt/media/image45.svg" ContentType="image/svg+xml"/>
  <Override PartName="/ppt/media/image47.svg" ContentType="image/svg+xml"/>
  <Override PartName="/ppt/media/image52.svg" ContentType="image/svg+xml"/>
  <Override PartName="/ppt/media/image54.svg" ContentType="image/svg+xml"/>
  <Override PartName="/ppt/media/image5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7"/>
  </p:handoutMasterIdLst>
  <p:sldIdLst>
    <p:sldId id="256" r:id="rId3"/>
    <p:sldId id="287" r:id="rId5"/>
    <p:sldId id="288" r:id="rId6"/>
    <p:sldId id="289" r:id="rId7"/>
    <p:sldId id="291" r:id="rId8"/>
    <p:sldId id="275" r:id="rId9"/>
    <p:sldId id="290" r:id="rId10"/>
    <p:sldId id="292" r:id="rId11"/>
    <p:sldId id="294" r:id="rId12"/>
    <p:sldId id="299" r:id="rId13"/>
    <p:sldId id="262" r:id="rId14"/>
    <p:sldId id="264" r:id="rId15"/>
    <p:sldId id="268" r:id="rId16"/>
    <p:sldId id="298" r:id="rId17"/>
    <p:sldId id="300" r:id="rId18"/>
    <p:sldId id="302" r:id="rId19"/>
    <p:sldId id="304" r:id="rId20"/>
    <p:sldId id="280" r:id="rId21"/>
    <p:sldId id="286" r:id="rId22"/>
    <p:sldId id="282" r:id="rId23"/>
    <p:sldId id="295" r:id="rId24"/>
    <p:sldId id="285" r:id="rId25"/>
    <p:sldId id="305" r:id="rId26"/>
    <p:sldId id="296" r:id="rId27"/>
    <p:sldId id="306" r:id="rId28"/>
    <p:sldId id="307" r:id="rId29"/>
    <p:sldId id="308" r:id="rId30"/>
    <p:sldId id="309" r:id="rId31"/>
    <p:sldId id="310" r:id="rId32"/>
    <p:sldId id="311" r:id="rId33"/>
    <p:sldId id="312" r:id="rId34"/>
    <p:sldId id="313" r:id="rId35"/>
    <p:sldId id="324" r:id="rId36"/>
    <p:sldId id="314" r:id="rId37"/>
    <p:sldId id="315" r:id="rId38"/>
    <p:sldId id="316" r:id="rId39"/>
    <p:sldId id="317" r:id="rId40"/>
    <p:sldId id="318" r:id="rId41"/>
    <p:sldId id="319" r:id="rId42"/>
    <p:sldId id="320" r:id="rId43"/>
    <p:sldId id="321" r:id="rId44"/>
    <p:sldId id="322" r:id="rId45"/>
    <p:sldId id="323" r:id="rId46"/>
    <p:sldId id="325" r:id="rId47"/>
    <p:sldId id="326" r:id="rId48"/>
    <p:sldId id="327" r:id="rId49"/>
    <p:sldId id="328" r:id="rId50"/>
    <p:sldId id="329" r:id="rId51"/>
    <p:sldId id="330" r:id="rId52"/>
    <p:sldId id="331" r:id="rId53"/>
    <p:sldId id="284" r:id="rId54"/>
    <p:sldId id="297" r:id="rId55"/>
    <p:sldId id="27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D36"/>
    <a:srgbClr val="FF6C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customXml" Target="../customXml/item1.xml"/><Relationship Id="rId61" Type="http://schemas.openxmlformats.org/officeDocument/2006/relationships/customXmlProps" Target="../customXml/itemProps12.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Mines Fatalities</a:t>
            </a:r>
          </a:p>
        </c:rich>
      </c:tx>
      <c:layout>
        <c:manualLayout>
          <c:xMode val="edge"/>
          <c:yMode val="edge"/>
          <c:x val="0.335168793742281"/>
          <c:y val="0.0611593689062223"/>
        </c:manualLayout>
      </c:layout>
      <c:overlay val="0"/>
      <c:spPr>
        <a:noFill/>
        <a:ln>
          <a:noFill/>
        </a:ln>
        <a:effectLst/>
      </c:spPr>
    </c:title>
    <c:autoTitleDeleted val="0"/>
    <c:plotArea>
      <c:layout>
        <c:manualLayout>
          <c:layoutTarget val="inner"/>
          <c:xMode val="edge"/>
          <c:yMode val="edge"/>
          <c:x val="0.226884150535521"/>
          <c:y val="0.139238325004308"/>
          <c:w val="0.473715240247617"/>
          <c:h val="0.830777184215061"/>
        </c:manualLayout>
      </c:layout>
      <c:pieChart>
        <c:varyColors val="1"/>
        <c:ser>
          <c:idx val="0"/>
          <c:order val="0"/>
          <c:tx>
            <c:strRef>
              <c:f>Sheet1!$B$1</c:f>
              <c:strCache>
                <c:ptCount val="1"/>
                <c:pt idx="0">
                  <c:v>Fatalities</c:v>
                </c:pt>
              </c:strCache>
            </c:strRef>
          </c:tx>
          <c:spPr>
            <a:effectLst>
              <a:glow>
                <a:schemeClr val="tx1">
                  <a:lumMod val="95000"/>
                  <a:lumOff val="5000"/>
                </a:schemeClr>
              </a:glow>
            </a:effectLst>
          </c:spPr>
          <c:explosion val="0"/>
          <c:dPt>
            <c:idx val="0"/>
            <c:bubble3D val="0"/>
            <c:spPr>
              <a:solidFill>
                <a:schemeClr val="accent1"/>
              </a:solidFill>
              <a:ln>
                <a:solidFill>
                  <a:schemeClr val="bg1"/>
                </a:solidFill>
              </a:ln>
              <a:effectLst>
                <a:glow>
                  <a:schemeClr val="tx1">
                    <a:lumMod val="95000"/>
                    <a:lumOff val="5000"/>
                  </a:schemeClr>
                </a:glow>
              </a:effectLst>
            </c:spPr>
          </c:dPt>
          <c:dPt>
            <c:idx val="1"/>
            <c:bubble3D val="0"/>
            <c:spPr>
              <a:solidFill>
                <a:schemeClr val="accent2"/>
              </a:solidFill>
              <a:ln>
                <a:solidFill>
                  <a:schemeClr val="bg1"/>
                </a:solidFill>
              </a:ln>
              <a:effectLst>
                <a:glow>
                  <a:schemeClr val="tx1">
                    <a:lumMod val="95000"/>
                    <a:lumOff val="5000"/>
                  </a:schemeClr>
                </a:glow>
              </a:effectLst>
            </c:spPr>
          </c:dPt>
          <c:dPt>
            <c:idx val="2"/>
            <c:bubble3D val="0"/>
            <c:spPr>
              <a:solidFill>
                <a:schemeClr val="bg1">
                  <a:lumMod val="75000"/>
                </a:schemeClr>
              </a:solidFill>
              <a:ln>
                <a:solidFill>
                  <a:schemeClr val="bg1"/>
                </a:solidFill>
              </a:ln>
              <a:effectLst>
                <a:glow>
                  <a:schemeClr val="tx1">
                    <a:lumMod val="95000"/>
                    <a:lumOff val="5000"/>
                  </a:schemeClr>
                </a:glow>
              </a:effectLst>
            </c:spPr>
          </c:dPt>
          <c:dPt>
            <c:idx val="3"/>
            <c:bubble3D val="0"/>
            <c:spPr>
              <a:solidFill>
                <a:schemeClr val="accent4"/>
              </a:solidFill>
              <a:ln>
                <a:solidFill>
                  <a:schemeClr val="bg1"/>
                </a:solidFill>
              </a:ln>
              <a:effectLst>
                <a:glow>
                  <a:schemeClr val="tx1">
                    <a:lumMod val="95000"/>
                    <a:lumOff val="5000"/>
                  </a:schemeClr>
                </a:glow>
              </a:effectLst>
            </c:spPr>
          </c:dPt>
          <c:dLbls>
            <c:dLbl>
              <c:idx val="0"/>
              <c:layout>
                <c:manualLayout>
                  <c:x val="-0.191667196547057"/>
                  <c:y val="0.178151283448982"/>
                </c:manualLayout>
              </c:layout>
              <c:numFmt formatCode="General" sourceLinked="1"/>
              <c:spPr>
                <a:noFill/>
                <a:ln>
                  <a:noFill/>
                </a:ln>
                <a:effectLst>
                  <a:glow>
                    <a:schemeClr val="accent4"/>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tx2"/>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a:glow>
                    <a:schemeClr val="accent1">
                      <a:alpha val="100000"/>
                    </a:schemeClr>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3"/>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Roof collapses</c:v>
                </c:pt>
                <c:pt idx="1">
                  <c:v>Gas leaks</c:v>
                </c:pt>
                <c:pt idx="2">
                  <c:v>Explosions</c:v>
                </c:pt>
                <c:pt idx="3">
                  <c:v>Equipment Failures</c:v>
                </c:pt>
              </c:strCache>
            </c:strRef>
          </c:cat>
          <c:val>
            <c:numRef>
              <c:f>Sheet1!$B$2:$B$5</c:f>
              <c:numCache>
                <c:formatCode>General</c:formatCode>
                <c:ptCount val="4"/>
                <c:pt idx="0">
                  <c:v>35</c:v>
                </c:pt>
                <c:pt idx="1">
                  <c:v>40</c:v>
                </c:pt>
                <c:pt idx="2">
                  <c:v>14</c:v>
                </c:pt>
                <c:pt idx="3">
                  <c:v>11</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9800a116-4327-4a89-95af-b2b18422e812}"/>
      </c:ext>
    </c:extLst>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Accidents Trend</a:t>
            </a:r>
          </a:p>
        </c:rich>
      </c:tx>
      <c:layout>
        <c:manualLayout>
          <c:xMode val="edge"/>
          <c:yMode val="edge"/>
          <c:x val="0.451145918090589"/>
          <c:y val="0.0139876442475813"/>
        </c:manualLayout>
      </c:layout>
      <c:overlay val="0"/>
      <c:spPr>
        <a:noFill/>
        <a:ln>
          <a:noFill/>
        </a:ln>
        <a:effectLst/>
      </c:spPr>
    </c:title>
    <c:autoTitleDeleted val="0"/>
    <c:plotArea>
      <c:layout>
        <c:manualLayout>
          <c:layoutTarget val="inner"/>
          <c:xMode val="edge"/>
          <c:yMode val="edge"/>
          <c:x val="0.063714163457424"/>
          <c:y val="0.0907927500348354"/>
          <c:w val="0.950122050447518"/>
          <c:h val="0.802238023079613"/>
        </c:manualLayout>
      </c:layout>
      <c:lineChart>
        <c:grouping val="standard"/>
        <c:varyColors val="0"/>
        <c:ser>
          <c:idx val="0"/>
          <c:order val="0"/>
          <c:tx>
            <c:strRef>
              <c:f>Sheet1!$B$1</c:f>
              <c:strCache>
                <c:ptCount val="1"/>
                <c:pt idx="0">
                  <c:v>Accidents</c:v>
                </c:pt>
              </c:strCache>
            </c:strRef>
          </c:tx>
          <c:spPr>
            <a:ln w="28575" cap="rnd">
              <a:solidFill>
                <a:schemeClr val="accent6"/>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6"/>
                </a:solidFill>
                <a:prstDash val="sysDot"/>
              </a:ln>
              <a:effectLst/>
            </c:spPr>
            <c:trendlineType val="linear"/>
            <c:dispRSqr val="0"/>
            <c:dispEq val="0"/>
          </c:trendline>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Sheet1!$B$2:$B$25</c:f>
              <c:numCache>
                <c:formatCode>General</c:formatCode>
                <c:ptCount val="24"/>
                <c:pt idx="0">
                  <c:v>1489</c:v>
                </c:pt>
                <c:pt idx="1">
                  <c:v>1421</c:v>
                </c:pt>
                <c:pt idx="2">
                  <c:v>1334</c:v>
                </c:pt>
                <c:pt idx="3">
                  <c:v>1403</c:v>
                </c:pt>
                <c:pt idx="4">
                  <c:v>1202</c:v>
                </c:pt>
                <c:pt idx="5">
                  <c:v>1123</c:v>
                </c:pt>
                <c:pt idx="6">
                  <c:v>720</c:v>
                </c:pt>
                <c:pt idx="7">
                  <c:v>957</c:v>
                </c:pt>
                <c:pt idx="8">
                  <c:v>815</c:v>
                </c:pt>
                <c:pt idx="9">
                  <c:v>623</c:v>
                </c:pt>
                <c:pt idx="10">
                  <c:v>701</c:v>
                </c:pt>
                <c:pt idx="11">
                  <c:v>615</c:v>
                </c:pt>
                <c:pt idx="12">
                  <c:v>415</c:v>
                </c:pt>
                <c:pt idx="13">
                  <c:v>616</c:v>
                </c:pt>
                <c:pt idx="14">
                  <c:v>505</c:v>
                </c:pt>
                <c:pt idx="15">
                  <c:v>349</c:v>
                </c:pt>
                <c:pt idx="16">
                  <c:v>264</c:v>
                </c:pt>
                <c:pt idx="17">
                  <c:v>219</c:v>
                </c:pt>
                <c:pt idx="18">
                  <c:v>302</c:v>
                </c:pt>
                <c:pt idx="19">
                  <c:v>30</c:v>
                </c:pt>
                <c:pt idx="20">
                  <c:v>23</c:v>
                </c:pt>
                <c:pt idx="21">
                  <c:v>57</c:v>
                </c:pt>
                <c:pt idx="22">
                  <c:v>63</c:v>
                </c:pt>
                <c:pt idx="23">
                  <c:v>47</c:v>
                </c:pt>
              </c:numCache>
            </c:numRef>
          </c:val>
          <c:smooth val="0"/>
        </c:ser>
        <c:ser>
          <c:idx val="1"/>
          <c:order val="1"/>
          <c:tx>
            <c:strRef>
              <c:f>Sheet1!$C$1</c:f>
              <c:strCache>
                <c:ptCount val="1"/>
                <c:pt idx="0">
                  <c:v/>
                </c:pt>
              </c:strCache>
            </c:strRef>
          </c:tx>
          <c:spPr>
            <a:ln w="28575" cap="rnd">
              <a:solidFill>
                <a:schemeClr val="accent5"/>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Sheet1!$C$2:$C$25</c:f>
              <c:numCache>
                <c:formatCode>General</c:formatCode>
                <c:ptCount val="24"/>
              </c:numCache>
            </c:numRef>
          </c:val>
          <c:smooth val="0"/>
        </c:ser>
        <c:ser>
          <c:idx val="2"/>
          <c:order val="2"/>
          <c:tx>
            <c:strRef>
              <c:f>Sheet1!$D$1</c:f>
              <c:strCache>
                <c:ptCount val="1"/>
                <c:pt idx="0">
                  <c:v/>
                </c:pt>
              </c:strCache>
            </c:strRef>
          </c:tx>
          <c:spPr>
            <a:ln w="28575" cap="rnd">
              <a:solidFill>
                <a:schemeClr val="accent4"/>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Sheet1!$D$2:$D$25</c:f>
              <c:numCache>
                <c:formatCode>General</c:formatCode>
                <c:ptCount val="24"/>
              </c:numCache>
            </c:numRef>
          </c:val>
          <c:smooth val="0"/>
        </c:ser>
        <c:dLbls>
          <c:showLegendKey val="0"/>
          <c:showVal val="1"/>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marker val="0"/>
        <c:smooth val="0"/>
        <c:axId val="482723198"/>
        <c:axId val="887227204"/>
      </c:lineChart>
      <c:catAx>
        <c:axId val="48272319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87227204"/>
        <c:crosses val="autoZero"/>
        <c:auto val="1"/>
        <c:lblAlgn val="ctr"/>
        <c:lblOffset val="100"/>
        <c:noMultiLvlLbl val="0"/>
      </c:catAx>
      <c:valAx>
        <c:axId val="887227204"/>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82723198"/>
        <c:crosses val="autoZero"/>
        <c:crossBetween val="between"/>
      </c:valAx>
      <c:spPr>
        <a:noFill/>
        <a:ln>
          <a:noFill/>
        </a:ln>
        <a:effectLst/>
      </c:spPr>
    </c:plotArea>
    <c:legend>
      <c:legendPos val="b"/>
      <c:legendEntry>
        <c:idx val="1"/>
        <c:delete val="1"/>
      </c:legendEntry>
      <c:legendEntry>
        <c:idx val="2"/>
        <c:delete val="1"/>
      </c:legendEntry>
      <c:layout>
        <c:manualLayout>
          <c:xMode val="edge"/>
          <c:yMode val="edge"/>
          <c:x val="0.621098977027677"/>
          <c:y val="0.831383984334191"/>
          <c:w val="0.37564415513968"/>
          <c:h val="0.0493064459727241"/>
        </c:manualLayout>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b7434b6-6bd6-4a59-b4b5-de17c6362ed9}"/>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4">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cs:fontRef>
    <cs:defRPr sz="1000" b="1" i="0" u="none" strike="noStrike" kern="1200" spc="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6.svg"/><Relationship Id="rId7" Type="http://schemas.openxmlformats.org/officeDocument/2006/relationships/image" Target="../media/image55.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197735" y="186690"/>
            <a:ext cx="7680960" cy="1525905"/>
          </a:xfrm>
          <a:prstGeom prst="rect">
            <a:avLst/>
          </a:prstGeom>
          <a:noFill/>
        </p:spPr>
        <p:txBody>
          <a:bodyPr wrap="square" rtlCol="0">
            <a:noAutofit/>
          </a:bodyPr>
          <a:p>
            <a:pPr algn="ctr"/>
            <a:r>
              <a:rPr lang="en-US" altLang="en-US" sz="3200" b="1">
                <a:latin typeface="Cambria" panose="02040503050406030204" charset="0"/>
                <a:cs typeface="Cambria" panose="02040503050406030204" charset="0"/>
                <a:sym typeface="+mn-ea"/>
              </a:rPr>
              <a:t>Reinforcement Learning based </a:t>
            </a:r>
            <a:r>
              <a:rPr lang="en-US" altLang="en-US" sz="3200" b="1">
                <a:latin typeface="Cambria" panose="02040503050406030204" charset="0"/>
                <a:cs typeface="Cambria" panose="02040503050406030204" charset="0"/>
              </a:rPr>
              <a:t>Energy Optimization in </a:t>
            </a:r>
            <a:r>
              <a:rPr lang="en-US" altLang="en-US" sz="3200" b="1">
                <a:latin typeface="Cambria" panose="02040503050406030204" charset="0"/>
                <a:cs typeface="Cambria" panose="02040503050406030204" charset="0"/>
                <a:sym typeface="+mn-ea"/>
              </a:rPr>
              <a:t>Wireless Sensor Network</a:t>
            </a:r>
            <a:endParaRPr lang="en-US" altLang="en-US" sz="3200" b="1">
              <a:latin typeface="Cambria" panose="02040503050406030204" charset="0"/>
              <a:cs typeface="Cambria" panose="02040503050406030204" charset="0"/>
            </a:endParaRPr>
          </a:p>
          <a:p>
            <a:pPr algn="ctr"/>
            <a:endParaRPr lang="en-US" altLang="en-US" sz="3200" b="1">
              <a:latin typeface="Cambria" panose="02040503050406030204" charset="0"/>
              <a:cs typeface="Cambria" panose="0204050305040603020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8421" y="2380166"/>
            <a:ext cx="1747879" cy="1747879"/>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2312670" y="5674995"/>
            <a:ext cx="7566660" cy="1014730"/>
          </a:xfrm>
          <a:prstGeom prst="rect">
            <a:avLst/>
          </a:prstGeom>
          <a:noFill/>
        </p:spPr>
        <p:txBody>
          <a:bodyPr wrap="square" rtlCol="0">
            <a:spAutoFit/>
          </a:bodyPr>
          <a:p>
            <a:pPr algn="ctr"/>
            <a:r>
              <a:rPr lang="en-IN" sz="2000" b="1" dirty="0">
                <a:solidFill>
                  <a:schemeClr val="tx1"/>
                </a:solidFill>
                <a:latin typeface="Cambria" panose="02040503050406030204" charset="0"/>
                <a:cs typeface="Cambria" panose="02040503050406030204" charset="0"/>
              </a:rPr>
              <a:t>Department of Electronics and Communication Engineering       National Institute Technology </a:t>
            </a:r>
            <a:endParaRPr lang="en-IN" sz="2000" b="1" dirty="0">
              <a:solidFill>
                <a:schemeClr val="tx1"/>
              </a:solidFill>
              <a:latin typeface="Cambria" panose="02040503050406030204" charset="0"/>
              <a:cs typeface="Cambria" panose="02040503050406030204" charset="0"/>
            </a:endParaRPr>
          </a:p>
          <a:p>
            <a:pPr algn="ctr"/>
            <a:r>
              <a:rPr lang="en-IN" sz="2000" b="1" dirty="0">
                <a:solidFill>
                  <a:schemeClr val="tx1"/>
                </a:solidFill>
                <a:latin typeface="Cambria" panose="02040503050406030204" charset="0"/>
                <a:cs typeface="Cambria" panose="02040503050406030204" charset="0"/>
              </a:rPr>
              <a:t>Patna</a:t>
            </a:r>
            <a:r>
              <a:rPr lang="en-US" altLang="en-IN" sz="2000" b="1" dirty="0">
                <a:solidFill>
                  <a:schemeClr val="tx1"/>
                </a:solidFill>
                <a:latin typeface="Cambria" panose="02040503050406030204" charset="0"/>
                <a:cs typeface="Cambria" panose="02040503050406030204" charset="0"/>
              </a:rPr>
              <a:t> </a:t>
            </a:r>
            <a:r>
              <a:rPr lang="en-IN" sz="2000" b="1" dirty="0">
                <a:solidFill>
                  <a:schemeClr val="tx1"/>
                </a:solidFill>
                <a:latin typeface="Cambria" panose="02040503050406030204" charset="0"/>
                <a:cs typeface="Cambria" panose="02040503050406030204" charset="0"/>
              </a:rPr>
              <a:t>800005</a:t>
            </a:r>
            <a:endParaRPr lang="en-IN" sz="2000" b="1" dirty="0">
              <a:solidFill>
                <a:schemeClr val="tx1"/>
              </a:solidFill>
              <a:latin typeface="Cambria" panose="02040503050406030204" charset="0"/>
              <a:cs typeface="Cambria" panose="02040503050406030204" charset="0"/>
            </a:endParaRPr>
          </a:p>
        </p:txBody>
      </p:sp>
      <p:sp>
        <p:nvSpPr>
          <p:cNvPr id="8" name="TextBox 4"/>
          <p:cNvSpPr txBox="1"/>
          <p:nvPr/>
        </p:nvSpPr>
        <p:spPr>
          <a:xfrm>
            <a:off x="8143240" y="3546475"/>
            <a:ext cx="3418840" cy="1322070"/>
          </a:xfrm>
          <a:prstGeom prst="rect">
            <a:avLst/>
          </a:prstGeom>
          <a:noFill/>
        </p:spPr>
        <p:txBody>
          <a:bodyPr wrap="square" rtlCol="0">
            <a:spAutoFit/>
          </a:bodyPr>
          <a:p>
            <a:r>
              <a:rPr lang="en-US" altLang="en-US" sz="2000" dirty="0">
                <a:solidFill>
                  <a:schemeClr val="tx1"/>
                </a:solidFill>
                <a:latin typeface="Cambria" panose="02040503050406030204" charset="0"/>
                <a:cs typeface="Cambria" panose="02040503050406030204" charset="0"/>
              </a:rPr>
              <a:t>Guided By</a:t>
            </a:r>
            <a:endParaRPr lang="en-US" altLang="en-US" sz="2000" dirty="0">
              <a:solidFill>
                <a:schemeClr val="tx1"/>
              </a:solidFill>
              <a:latin typeface="Cambria" panose="02040503050406030204" charset="0"/>
              <a:cs typeface="Cambria" panose="02040503050406030204" charset="0"/>
            </a:endParaRPr>
          </a:p>
          <a:p>
            <a:r>
              <a:rPr lang="en-US" sz="2000" dirty="0">
                <a:solidFill>
                  <a:schemeClr val="tx1"/>
                </a:solidFill>
                <a:latin typeface="Cambria" panose="02040503050406030204" charset="0"/>
                <a:cs typeface="Cambria" panose="02040503050406030204" charset="0"/>
              </a:rPr>
              <a:t>Prof. Bharat Gupta</a:t>
            </a:r>
            <a:endParaRPr lang="en-US" sz="2000" dirty="0">
              <a:solidFill>
                <a:schemeClr val="tx1"/>
              </a:solidFill>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dirty="0">
              <a:solidFill>
                <a:schemeClr val="tx1"/>
              </a:solidFill>
              <a:latin typeface="Cambria" panose="02040503050406030204" charset="0"/>
              <a:cs typeface="Cambria" panose="02040503050406030204" charset="0"/>
            </a:endParaRPr>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911225" y="3623310"/>
            <a:ext cx="3503930" cy="1322070"/>
          </a:xfrm>
          <a:prstGeom prst="rect">
            <a:avLst/>
          </a:prstGeom>
          <a:noFill/>
        </p:spPr>
        <p:txBody>
          <a:bodyPr wrap="square" rtlCol="0">
            <a:spAutoFit/>
          </a:bodyPr>
          <a:p>
            <a:r>
              <a:rPr lang="en-US" sz="2000">
                <a:latin typeface="Cambria" panose="02040503050406030204" charset="0"/>
                <a:cs typeface="Cambria" panose="02040503050406030204" charset="0"/>
              </a:rPr>
              <a:t>Presented By</a:t>
            </a:r>
            <a:endParaRPr lang="en-US" sz="2000">
              <a:latin typeface="Cambria" panose="02040503050406030204" charset="0"/>
              <a:cs typeface="Cambria" panose="02040503050406030204" charset="0"/>
            </a:endParaRPr>
          </a:p>
          <a:p>
            <a:r>
              <a:rPr lang="en-US" sz="2000">
                <a:latin typeface="Cambria" panose="02040503050406030204" charset="0"/>
                <a:cs typeface="Cambria" panose="02040503050406030204" charset="0"/>
              </a:rPr>
              <a:t>Shubham Kumar</a:t>
            </a:r>
            <a:endParaRPr lang="en-US" sz="2000">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a:latin typeface="Cambria" panose="02040503050406030204" charset="0"/>
              <a:cs typeface="Cambria" panose="02040503050406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650740" y="294640"/>
            <a:ext cx="316801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DEEC Algorithm</a:t>
            </a:r>
            <a:endParaRPr lang="en-US" altLang="en-US" sz="3200" b="1">
              <a:latin typeface="Cambria" panose="02040503050406030204" charset="0"/>
              <a:cs typeface="Cambria" panose="02040503050406030204" charset="0"/>
            </a:endParaRPr>
          </a:p>
        </p:txBody>
      </p:sp>
      <p:sp>
        <p:nvSpPr>
          <p:cNvPr id="3" name="Text Box 2"/>
          <p:cNvSpPr txBox="1"/>
          <p:nvPr/>
        </p:nvSpPr>
        <p:spPr>
          <a:xfrm>
            <a:off x="859155" y="1085215"/>
            <a:ext cx="10521950" cy="548386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Starts with a Baseline (p_opt):</a:t>
            </a: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r>
              <a:rPr lang="en-US" altLang="en-US" sz="2000">
                <a:latin typeface="Cambria" panose="02040503050406030204" charset="0"/>
                <a:cs typeface="Cambria" panose="02040503050406030204" charset="0"/>
              </a:rPr>
              <a:t>The protocol begins with a fixed percentage of nodes that should be CHs in any round (e.g. 5% of all nodes). This ensures network stability</a:t>
            </a:r>
            <a:r>
              <a:rPr lang="en-US" altLang="en-US" sz="1400">
                <a:latin typeface="Cambria" panose="02040503050406030204" charset="0"/>
                <a:cs typeface="Cambria" panose="02040503050406030204" charset="0"/>
              </a:rPr>
              <a:t>[6]</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Compares Individual Energy to the Average (E_i / E_avg):</a:t>
            </a: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This is the core of the protocol. It calculates a ratio by dividing a node's current energy (E_i) by the estimated average energy of the entire network (E_avg)[6].</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The core equations that guide DEECP:</a:t>
            </a: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lvl="2" indent="0" algn="just">
              <a:buFont typeface="Arial" panose="020B0604020202020204" pitchFamily="34" charset="0"/>
              <a:buNone/>
            </a:pPr>
            <a:endParaRPr lang="en-US" altLang="en-US" sz="2000">
              <a:latin typeface="Cambria" panose="02040503050406030204" charset="0"/>
              <a:cs typeface="Cambria" panose="02040503050406030204" charset="0"/>
            </a:endParaRPr>
          </a:p>
        </p:txBody>
      </p:sp>
      <p:pic>
        <p:nvPicPr>
          <p:cNvPr id="6" name="Image 6"/>
          <p:cNvPicPr/>
          <p:nvPr/>
        </p:nvPicPr>
        <p:blipFill>
          <a:blip r:embed="rId1" cstate="print"/>
          <a:stretch>
            <a:fillRect/>
          </a:stretch>
        </p:blipFill>
        <p:spPr>
          <a:xfrm>
            <a:off x="1217930" y="4098290"/>
            <a:ext cx="4359910" cy="995045"/>
          </a:xfrm>
          <a:prstGeom prst="rect">
            <a:avLst/>
          </a:prstGeom>
        </p:spPr>
      </p:pic>
      <p:pic>
        <p:nvPicPr>
          <p:cNvPr id="5" name="Image 8"/>
          <p:cNvPicPr/>
          <p:nvPr/>
        </p:nvPicPr>
        <p:blipFill>
          <a:blip r:embed="rId2" cstate="print"/>
          <a:stretch>
            <a:fillRect/>
          </a:stretch>
        </p:blipFill>
        <p:spPr>
          <a:xfrm>
            <a:off x="1370965" y="5681980"/>
            <a:ext cx="2613660" cy="864235"/>
          </a:xfrm>
          <a:prstGeom prst="rect">
            <a:avLst/>
          </a:prstGeom>
        </p:spPr>
      </p:pic>
      <p:pic>
        <p:nvPicPr>
          <p:cNvPr id="12" name="Image 10"/>
          <p:cNvPicPr/>
          <p:nvPr/>
        </p:nvPicPr>
        <p:blipFill>
          <a:blip r:embed="rId3" cstate="print"/>
          <a:stretch>
            <a:fillRect/>
          </a:stretch>
        </p:blipFill>
        <p:spPr>
          <a:xfrm>
            <a:off x="7818755" y="4098290"/>
            <a:ext cx="2733675" cy="714375"/>
          </a:xfrm>
          <a:prstGeom prst="rect">
            <a:avLst/>
          </a:prstGeom>
        </p:spPr>
      </p:pic>
      <p:pic>
        <p:nvPicPr>
          <p:cNvPr id="17" name="Image 5"/>
          <p:cNvPicPr/>
          <p:nvPr/>
        </p:nvPicPr>
        <p:blipFill>
          <a:blip r:embed="rId4" cstate="print"/>
          <a:stretch>
            <a:fillRect/>
          </a:stretch>
        </p:blipFill>
        <p:spPr>
          <a:xfrm>
            <a:off x="5790565" y="4457700"/>
            <a:ext cx="333375" cy="274320"/>
          </a:xfrm>
          <a:prstGeom prst="rect">
            <a:avLst/>
          </a:prstGeom>
        </p:spPr>
      </p:pic>
      <p:pic>
        <p:nvPicPr>
          <p:cNvPr id="18" name="Image 7"/>
          <p:cNvPicPr/>
          <p:nvPr/>
        </p:nvPicPr>
        <p:blipFill>
          <a:blip r:embed="rId5" cstate="print"/>
          <a:stretch>
            <a:fillRect/>
          </a:stretch>
        </p:blipFill>
        <p:spPr>
          <a:xfrm>
            <a:off x="5935980" y="5967730"/>
            <a:ext cx="319405" cy="311150"/>
          </a:xfrm>
          <a:prstGeom prst="rect">
            <a:avLst/>
          </a:prstGeom>
        </p:spPr>
      </p:pic>
      <p:pic>
        <p:nvPicPr>
          <p:cNvPr id="19" name="Image 9"/>
          <p:cNvPicPr/>
          <p:nvPr/>
        </p:nvPicPr>
        <p:blipFill>
          <a:blip r:embed="rId6" cstate="print"/>
          <a:stretch>
            <a:fillRect/>
          </a:stretch>
        </p:blipFill>
        <p:spPr>
          <a:xfrm>
            <a:off x="11120755" y="4291965"/>
            <a:ext cx="319405" cy="3263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54605" y="323215"/>
            <a:ext cx="70681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Overview of Reinforcement Learning</a:t>
            </a:r>
            <a:endParaRPr lang="en-US" altLang="en-US" sz="3200" b="1">
              <a:latin typeface="Cambria" panose="02040503050406030204" charset="0"/>
              <a:cs typeface="Cambria" panose="02040503050406030204" charset="0"/>
            </a:endParaRPr>
          </a:p>
        </p:txBody>
      </p:sp>
      <p:sp>
        <p:nvSpPr>
          <p:cNvPr id="4" name="Text Box 3"/>
          <p:cNvSpPr txBox="1"/>
          <p:nvPr/>
        </p:nvSpPr>
        <p:spPr>
          <a:xfrm>
            <a:off x="1037590" y="1219200"/>
            <a:ext cx="10205720" cy="4983480"/>
          </a:xfrm>
          <a:prstGeom prst="rect">
            <a:avLst/>
          </a:prstGeom>
          <a:noFill/>
        </p:spPr>
        <p:txBody>
          <a:bodyPr wrap="square" rtlCol="0">
            <a:noAutofit/>
          </a:bodyPr>
          <a:p>
            <a:pPr marL="342900" indent="-342900">
              <a:buFont typeface="Wingdings" panose="05000000000000000000" charset="0"/>
              <a:buChar char="v"/>
            </a:pPr>
            <a:r>
              <a:rPr lang="en-US" altLang="en-US" sz="2000" b="1">
                <a:latin typeface="Cambria" panose="02040503050406030204" charset="0"/>
                <a:cs typeface="Cambria" panose="02040503050406030204" charset="0"/>
              </a:rPr>
              <a:t>Definition: </a:t>
            </a:r>
            <a:r>
              <a:rPr lang="en-US" altLang="en-US" sz="2000">
                <a:latin typeface="Cambria" panose="02040503050406030204" charset="0"/>
                <a:cs typeface="Cambria" panose="02040503050406030204" charset="0"/>
              </a:rPr>
              <a:t>Reinforcement Learning (RL) is a learning paradigm where an agent learns to make decisions by interacting with an environment to maximize cumulative reward</a:t>
            </a:r>
            <a:r>
              <a:rPr lang="en-US" altLang="en-US" sz="1400">
                <a:latin typeface="Cambria" panose="02040503050406030204" charset="0"/>
                <a:cs typeface="Cambria" panose="02040503050406030204" charset="0"/>
              </a:rPr>
              <a:t>[13]</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Agent Environment Interaction:</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Agent: Makes decisions by taking actions</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Environment: Responds with new states and rewards/penalty</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Goal: Find an optimal policy       that maximizes expected return</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Trial-and-Error Learning: </a:t>
            </a:r>
            <a:r>
              <a:rPr lang="en-US" altLang="en-US" sz="2000">
                <a:latin typeface="Cambria" panose="02040503050406030204" charset="0"/>
                <a:cs typeface="Cambria" panose="02040503050406030204" charset="0"/>
              </a:rPr>
              <a:t>Agent explores actions, observes outcomes and updates its strategy iteratively.</a:t>
            </a:r>
            <a:endParaRPr lang="en-US" altLang="en-US" sz="2000">
              <a:latin typeface="Cambria" panose="02040503050406030204" charset="0"/>
              <a:cs typeface="Cambria" panose="02040503050406030204" charset="0"/>
            </a:endParaRPr>
          </a:p>
        </p:txBody>
      </p:sp>
      <p:pic>
        <p:nvPicPr>
          <p:cNvPr id="5" name="2384804F-3998-4D57-9195-F3826E402611-1"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3700" y="3134995"/>
            <a:ext cx="304165" cy="227965"/>
          </a:xfrm>
          <a:prstGeom prst="rect">
            <a:avLst/>
          </a:prstGeom>
        </p:spPr>
      </p:pic>
      <p:pic>
        <p:nvPicPr>
          <p:cNvPr id="37" name="Picture 37" descr="flowchart-1"/>
          <p:cNvPicPr>
            <a:picLocks noChangeAspect="1"/>
          </p:cNvPicPr>
          <p:nvPr/>
        </p:nvPicPr>
        <p:blipFill>
          <a:blip r:embed="rId3"/>
          <a:stretch>
            <a:fillRect/>
          </a:stretch>
        </p:blipFill>
        <p:spPr>
          <a:xfrm>
            <a:off x="2376170" y="4725035"/>
            <a:ext cx="7632065" cy="1606550"/>
          </a:xfrm>
          <a:prstGeom prst="rect">
            <a:avLst/>
          </a:prstGeom>
        </p:spPr>
      </p:pic>
      <p:sp>
        <p:nvSpPr>
          <p:cNvPr id="3" name="Text Box 2"/>
          <p:cNvSpPr txBox="1"/>
          <p:nvPr/>
        </p:nvSpPr>
        <p:spPr>
          <a:xfrm>
            <a:off x="4792980" y="6396355"/>
            <a:ext cx="2592705" cy="29210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 Agent learning behavior</a:t>
            </a:r>
            <a:endParaRPr lang="en-US" altLang="en-US" sz="1400" i="1">
              <a:latin typeface="Cambria" panose="02040503050406030204" charset="0"/>
              <a:cs typeface="Cambria" panose="02040503050406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34285" y="342265"/>
            <a:ext cx="760603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Value Functions and Bellman Equations</a:t>
            </a:r>
            <a:endParaRPr lang="en-US" altLang="en-US" sz="3200" b="1">
              <a:latin typeface="Cambria" panose="02040503050406030204" charset="0"/>
              <a:cs typeface="Cambria" panose="02040503050406030204" charset="0"/>
            </a:endParaRPr>
          </a:p>
        </p:txBody>
      </p:sp>
      <p:sp>
        <p:nvSpPr>
          <p:cNvPr id="4" name="Text Box 3"/>
          <p:cNvSpPr txBox="1"/>
          <p:nvPr/>
        </p:nvSpPr>
        <p:spPr>
          <a:xfrm>
            <a:off x="1132205" y="1161415"/>
            <a:ext cx="10079990" cy="5276850"/>
          </a:xfrm>
          <a:prstGeom prst="rect">
            <a:avLst/>
          </a:prstGeom>
          <a:noFill/>
        </p:spPr>
        <p:txBody>
          <a:bodyPr wrap="square" rtlCol="0">
            <a:noAutofit/>
          </a:bodyPr>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State Value Function</a:t>
            </a:r>
            <a:r>
              <a:rPr lang="en-US" altLang="en-US" sz="2000">
                <a:latin typeface="Cambria" panose="02040503050406030204" charset="0"/>
                <a:cs typeface="Cambria" panose="02040503050406030204" charset="0"/>
                <a:sym typeface="+mn-ea"/>
              </a:rPr>
              <a:t>              : It maps expected return under policy </a:t>
            </a:r>
            <a:r>
              <a:rPr lang="zh-CN" altLang="en-US" sz="2000">
                <a:latin typeface="Cambria" panose="02040503050406030204" charset="0"/>
                <a:cs typeface="Cambria" panose="02040503050406030204" charset="0"/>
                <a:sym typeface="+mn-ea"/>
              </a:rPr>
              <a:t>𝜋</a:t>
            </a:r>
            <a:r>
              <a:rPr lang="en-US" altLang="zh-CN" sz="2000">
                <a:latin typeface="Cambria" panose="02040503050406030204" charset="0"/>
                <a:cs typeface="Cambria" panose="02040503050406030204" charset="0"/>
                <a:sym typeface="+mn-ea"/>
              </a:rPr>
              <a:t>,  using </a:t>
            </a:r>
            <a:r>
              <a:rPr lang="en-US" altLang="en-US" sz="2000">
                <a:latin typeface="Cambria" panose="02040503050406030204" charset="0"/>
                <a:cs typeface="Cambria" panose="02040503050406030204" charset="0"/>
                <a:sym typeface="+mn-ea"/>
              </a:rPr>
              <a:t>MDP transition probabilities and reward function</a:t>
            </a:r>
            <a:r>
              <a:rPr lang="en-US" altLang="en-US" sz="1400">
                <a:latin typeface="Cambria" panose="02040503050406030204" charset="0"/>
                <a:cs typeface="Cambria" panose="02040503050406030204" charset="0"/>
                <a:sym typeface="+mn-ea"/>
              </a:rPr>
              <a:t>[14].</a:t>
            </a:r>
            <a:endParaRPr lang="en-US" altLang="en-US" sz="2000">
              <a:latin typeface="Cambria" panose="02040503050406030204" charset="0"/>
              <a:cs typeface="Cambria" panose="02040503050406030204" charset="0"/>
              <a:sym typeface="+mn-ea"/>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Action-Value Function</a:t>
            </a:r>
            <a:r>
              <a:rPr lang="en-US" altLang="en-US" sz="2000">
                <a:latin typeface="Cambria" panose="02040503050406030204" charset="0"/>
                <a:cs typeface="Cambria" panose="02040503050406030204" charset="0"/>
              </a:rPr>
              <a:t>                  : </a:t>
            </a:r>
            <a:r>
              <a:rPr lang="en-US" altLang="en-US" sz="2000">
                <a:latin typeface="Cambria" panose="02040503050406030204" charset="0"/>
                <a:cs typeface="Cambria" panose="02040503050406030204" charset="0"/>
                <a:sym typeface="+mn-ea"/>
              </a:rPr>
              <a:t>It maps </a:t>
            </a:r>
            <a:r>
              <a:rPr lang="en-US" altLang="en-US" sz="2000">
                <a:latin typeface="Cambria" panose="02040503050406030204" charset="0"/>
                <a:cs typeface="Cambria" panose="02040503050406030204" charset="0"/>
              </a:rPr>
              <a:t>state-action pairs to expected return based on MDP dynamics. It allows RL to determine which action in a given state is best</a:t>
            </a:r>
            <a:r>
              <a:rPr lang="en-US" altLang="en-US" sz="1400">
                <a:latin typeface="Cambria" panose="02040503050406030204" charset="0"/>
                <a:cs typeface="Cambria" panose="02040503050406030204" charset="0"/>
              </a:rPr>
              <a:t>[14].</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Bellman Equations</a:t>
            </a:r>
            <a:r>
              <a:rPr lang="en-US" altLang="en-US" sz="2000">
                <a:latin typeface="Cambria" panose="02040503050406030204" charset="0"/>
                <a:cs typeface="Cambria" panose="02040503050406030204" charset="0"/>
              </a:rPr>
              <a:t>: Encode recursive relationship between the current value of a state and values of successor states using MDP’s transition and reward functions</a:t>
            </a:r>
            <a:r>
              <a:rPr lang="en-US" altLang="en-US" sz="1400">
                <a:latin typeface="Cambria" panose="02040503050406030204" charset="0"/>
                <a:cs typeface="Cambria" panose="02040503050406030204" charset="0"/>
              </a:rPr>
              <a:t>[13],[14]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Use Case: </a:t>
            </a:r>
            <a:r>
              <a:rPr lang="en-US" altLang="en-US" sz="2000">
                <a:latin typeface="Cambria" panose="02040503050406030204" charset="0"/>
                <a:cs typeface="Cambria" panose="02040503050406030204" charset="0"/>
              </a:rPr>
              <a:t>Using these equations, we iteratively compute the optimal state value or optimal policy, as the Bellman equation is bound to converge.</a:t>
            </a:r>
            <a:endParaRPr lang="en-US" altLang="en-US" sz="2000">
              <a:latin typeface="Cambria" panose="02040503050406030204" charset="0"/>
              <a:cs typeface="Cambria" panose="02040503050406030204" charset="0"/>
            </a:endParaRPr>
          </a:p>
          <a:p>
            <a:pPr marL="914400" lvl="4" indent="0" algn="just">
              <a:buFont typeface="Wingdings" panose="05000000000000000000" charset="0"/>
              <a:buNone/>
            </a:pPr>
            <a:endParaRPr lang="en-US" altLang="en-US" sz="2000">
              <a:latin typeface="Cambria" panose="02040503050406030204" charset="0"/>
              <a:cs typeface="Cambria" panose="02040503050406030204" charset="0"/>
            </a:endParaRPr>
          </a:p>
        </p:txBody>
      </p:sp>
      <p:pic>
        <p:nvPicPr>
          <p:cNvPr id="5" name="2384804F-3998-4D57-9195-F3826E402611-2" descr="C:/Users/SHUBHAM/AppData/Local/Temp/wpp.abjwQT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92905" y="1266825"/>
            <a:ext cx="748393" cy="226786"/>
          </a:xfrm>
          <a:prstGeom prst="rect">
            <a:avLst/>
          </a:prstGeom>
        </p:spPr>
      </p:pic>
      <p:pic>
        <p:nvPicPr>
          <p:cNvPr id="10" name="2384804F-3998-4D57-9195-F3826E402611-3"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6080" y="2170430"/>
            <a:ext cx="952500" cy="222746"/>
          </a:xfrm>
          <a:prstGeom prst="rect">
            <a:avLst/>
          </a:prstGeom>
        </p:spPr>
      </p:pic>
      <p:pic>
        <p:nvPicPr>
          <p:cNvPr id="18" name="2384804F-3998-4D57-9195-F3826E402611-4"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8910" y="3844925"/>
            <a:ext cx="6769735" cy="12369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368040" y="351155"/>
            <a:ext cx="528129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Model Free RL Q-Learning </a:t>
            </a:r>
            <a:endParaRPr lang="en-US" altLang="en-US" sz="3200" b="1">
              <a:latin typeface="Cambria" panose="02040503050406030204" charset="0"/>
              <a:cs typeface="Cambria" panose="02040503050406030204" charset="0"/>
            </a:endParaRPr>
          </a:p>
        </p:txBody>
      </p:sp>
      <p:sp>
        <p:nvSpPr>
          <p:cNvPr id="4" name="Text Box 3"/>
          <p:cNvSpPr txBox="1"/>
          <p:nvPr/>
        </p:nvSpPr>
        <p:spPr>
          <a:xfrm>
            <a:off x="1257300" y="1204595"/>
            <a:ext cx="9911080" cy="532257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Overview</a:t>
            </a:r>
            <a:r>
              <a:rPr lang="en-US" altLang="en-US" sz="2000">
                <a:latin typeface="Cambria" panose="02040503050406030204" charset="0"/>
                <a:cs typeface="Cambria" panose="02040503050406030204" charset="0"/>
                <a:sym typeface="+mn-ea"/>
              </a:rPr>
              <a:t>: Q-Learning enables the agent to learn the optimal action-value function  that is </a:t>
            </a:r>
            <a:r>
              <a:rPr lang="zh-CN" altLang="en-US" sz="2000">
                <a:latin typeface="Cambria" panose="02040503050406030204" charset="0"/>
                <a:cs typeface="Cambria" panose="02040503050406030204" charset="0"/>
                <a:sym typeface="+mn-ea"/>
              </a:rPr>
              <a:t>𝑄</a:t>
            </a:r>
            <a:r>
              <a:rPr lang="en-US" altLang="en-US" sz="2000" baseline="30000">
                <a:latin typeface="Cambria" panose="02040503050406030204" charset="0"/>
                <a:cs typeface="Cambria" panose="02040503050406030204" charset="0"/>
                <a:sym typeface="+mn-ea"/>
              </a:rPr>
              <a:t>∗</a:t>
            </a:r>
            <a:r>
              <a:rPr lang="en-US" altLang="en-US" sz="2000">
                <a:latin typeface="Cambria" panose="02040503050406030204" charset="0"/>
                <a:cs typeface="Cambria" panose="02040503050406030204" charset="0"/>
                <a:sym typeface="+mn-ea"/>
              </a:rPr>
              <a:t>(s,a) </a:t>
            </a:r>
            <a:r>
              <a:rPr lang="en-US" altLang="en-US" sz="2000">
                <a:latin typeface="Cambria" panose="02040503050406030204" charset="0"/>
                <a:cs typeface="Cambria" panose="02040503050406030204" charset="0"/>
              </a:rPr>
              <a:t>through trial-and-error by maintaining a Q-table for all state action pairs.</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Q-Learning Update Formula</a:t>
            </a:r>
            <a:r>
              <a:rPr lang="en-US" altLang="en-US" sz="2000">
                <a:latin typeface="Cambria" panose="02040503050406030204" charset="0"/>
                <a:cs typeface="Cambria" panose="02040503050406030204" charset="0"/>
              </a:rPr>
              <a:t>: This iterative formula solves the Bellman optimality equation for action values, allowing direct convergence to the optimal policy</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Q-Table:</a:t>
            </a:r>
            <a:r>
              <a:rPr lang="en-US" altLang="en-US" sz="2000">
                <a:latin typeface="Cambria" panose="02040503050406030204" charset="0"/>
                <a:cs typeface="Cambria" panose="02040503050406030204" charset="0"/>
              </a:rPr>
              <a:t> Stores Q(s,a) for all state-action pairs, where rows represent states and columns represent actions, holding expected rewards to guide the agent toward optimal actions</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p:txBody>
      </p:sp>
      <p:pic>
        <p:nvPicPr>
          <p:cNvPr id="5" name="2384804F-3998-4D57-9195-F3826E402611-5"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58390" y="3143885"/>
            <a:ext cx="7404735" cy="628650"/>
          </a:xfrm>
          <a:prstGeom prst="rect">
            <a:avLst/>
          </a:prstGeom>
        </p:spPr>
      </p:pic>
      <p:pic>
        <p:nvPicPr>
          <p:cNvPr id="10" name="2384804F-3998-4D57-9195-F3826E402611-6" descr="C:/Users/SHUBHAM/AppData/Local/Temp/wpp.rfjdcm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720" y="4120515"/>
            <a:ext cx="7000240" cy="11163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37280" y="294640"/>
            <a:ext cx="4905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E-DEECP Block Diagram</a:t>
            </a:r>
            <a:endParaRPr lang="en-US" altLang="en-US" sz="3200" b="1">
              <a:latin typeface="Cambria" panose="02040503050406030204" charset="0"/>
              <a:cs typeface="Cambria" panose="02040503050406030204" charset="0"/>
            </a:endParaRPr>
          </a:p>
        </p:txBody>
      </p:sp>
      <p:sp>
        <p:nvSpPr>
          <p:cNvPr id="4" name="Text Box 3"/>
          <p:cNvSpPr txBox="1"/>
          <p:nvPr/>
        </p:nvSpPr>
        <p:spPr>
          <a:xfrm>
            <a:off x="4171315" y="6345555"/>
            <a:ext cx="3836670" cy="31305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 Block digram of deecp and e-deecp method</a:t>
            </a:r>
            <a:endParaRPr lang="en-US" altLang="en-US" sz="1400" i="1">
              <a:latin typeface="Cambria" panose="02040503050406030204" charset="0"/>
              <a:cs typeface="Cambria" panose="02040503050406030204" charset="0"/>
            </a:endParaRPr>
          </a:p>
        </p:txBody>
      </p:sp>
      <p:pic>
        <p:nvPicPr>
          <p:cNvPr id="5" name="Picture 4" descr="deecp_base (1)"/>
          <p:cNvPicPr>
            <a:picLocks noChangeAspect="1"/>
          </p:cNvPicPr>
          <p:nvPr/>
        </p:nvPicPr>
        <p:blipFill>
          <a:blip r:embed="rId1"/>
          <a:stretch>
            <a:fillRect/>
          </a:stretch>
        </p:blipFill>
        <p:spPr>
          <a:xfrm>
            <a:off x="774065" y="1367790"/>
            <a:ext cx="10644505" cy="41294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01820" y="294640"/>
            <a:ext cx="345376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The Methodology</a:t>
            </a:r>
            <a:endParaRPr lang="en-US" altLang="en-US" sz="3200" b="1">
              <a:latin typeface="Cambria" panose="02040503050406030204" charset="0"/>
              <a:cs typeface="Cambria" panose="02040503050406030204" charset="0"/>
            </a:endParaRPr>
          </a:p>
        </p:txBody>
      </p:sp>
      <p:sp>
        <p:nvSpPr>
          <p:cNvPr id="5" name="Text Box 4"/>
          <p:cNvSpPr txBox="1"/>
          <p:nvPr/>
        </p:nvSpPr>
        <p:spPr>
          <a:xfrm>
            <a:off x="4525010" y="6282690"/>
            <a:ext cx="3330575" cy="2482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4: Block digram of QL-DEECP method</a:t>
            </a:r>
            <a:endParaRPr lang="en-US" altLang="en-US" sz="1400" i="1">
              <a:latin typeface="Cambria" panose="02040503050406030204" charset="0"/>
              <a:cs typeface="Cambria" panose="02040503050406030204" charset="0"/>
            </a:endParaRPr>
          </a:p>
        </p:txBody>
      </p:sp>
      <p:pic>
        <p:nvPicPr>
          <p:cNvPr id="3" name="Picture 2" descr="ql_deecp"/>
          <p:cNvPicPr>
            <a:picLocks noChangeAspect="1"/>
          </p:cNvPicPr>
          <p:nvPr/>
        </p:nvPicPr>
        <p:blipFill>
          <a:blip r:embed="rId1"/>
          <a:stretch>
            <a:fillRect/>
          </a:stretch>
        </p:blipFill>
        <p:spPr>
          <a:xfrm>
            <a:off x="125730" y="1439545"/>
            <a:ext cx="11939905" cy="41586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01820" y="294640"/>
            <a:ext cx="345376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The Methodology</a:t>
            </a:r>
            <a:endParaRPr lang="en-US" altLang="en-US" sz="3200" b="1">
              <a:latin typeface="Cambria" panose="02040503050406030204" charset="0"/>
              <a:cs typeface="Cambria" panose="02040503050406030204" charset="0"/>
            </a:endParaRPr>
          </a:p>
        </p:txBody>
      </p:sp>
      <p:sp>
        <p:nvSpPr>
          <p:cNvPr id="4" name="Text Box 3"/>
          <p:cNvSpPr txBox="1"/>
          <p:nvPr/>
        </p:nvSpPr>
        <p:spPr>
          <a:xfrm>
            <a:off x="1217930" y="1199515"/>
            <a:ext cx="9724390" cy="5019040"/>
          </a:xfrm>
          <a:prstGeom prst="rect">
            <a:avLst/>
          </a:prstGeom>
        </p:spPr>
        <p:txBody>
          <a:bodyPr wrap="square">
            <a:noAutofit/>
          </a:bodyPr>
          <a:p>
            <a:pPr marL="342900" indent="-342900">
              <a:buFont typeface="Wingdings" panose="05000000000000000000" charset="0"/>
              <a:buChar char="v"/>
            </a:pPr>
            <a:r>
              <a:rPr sz="2000" b="1">
                <a:latin typeface="Cambria" panose="02040503050406030204" charset="0"/>
                <a:cs typeface="Cambria" panose="02040503050406030204" charset="0"/>
              </a:rPr>
              <a:t>Agent reads node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emaining energy, </a:t>
            </a:r>
            <a:r>
              <a:rPr lang="en-US" sz="2000">
                <a:latin typeface="Cambria" panose="02040503050406030204" charset="0"/>
                <a:cs typeface="Cambria" panose="02040503050406030204" charset="0"/>
              </a:rPr>
              <a:t>D</a:t>
            </a:r>
            <a:r>
              <a:rPr sz="2000">
                <a:latin typeface="Cambria" panose="02040503050406030204" charset="0"/>
                <a:cs typeface="Cambria" panose="02040503050406030204" charset="0"/>
              </a:rPr>
              <a:t>istance to BS</a:t>
            </a:r>
            <a:r>
              <a:rPr lang="en-US" sz="2000">
                <a:latin typeface="Cambria" panose="02040503050406030204" charset="0"/>
                <a:cs typeface="Cambria" panose="02040503050406030204" charset="0"/>
              </a:rPr>
              <a:t> and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ound number.</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Selects action using epsilon-greedy:</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E</a:t>
            </a:r>
            <a:r>
              <a:rPr sz="2000">
                <a:latin typeface="Cambria" panose="02040503050406030204" charset="0"/>
                <a:cs typeface="Cambria" panose="02040503050406030204" charset="0"/>
              </a:rPr>
              <a:t>xplore new CHs or exploit best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known CH.</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Chooses Cluster Head: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H</a:t>
            </a:r>
            <a:r>
              <a:rPr sz="2000">
                <a:latin typeface="Cambria" panose="02040503050406030204" charset="0"/>
                <a:cs typeface="Cambria" panose="02040503050406030204" charset="0"/>
              </a:rPr>
              <a:t>ighest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valued node becomes CH; others join as CMs.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Communication occurs:</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N</a:t>
            </a:r>
            <a:r>
              <a:rPr sz="2000">
                <a:latin typeface="Cambria" panose="02040503050406030204" charset="0"/>
                <a:cs typeface="Cambria" panose="02040503050406030204" charset="0"/>
              </a:rPr>
              <a:t>odes send data to CH</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CH aggregates and sends to BS</a:t>
            </a:r>
            <a:r>
              <a:rPr lang="en-US" sz="2000">
                <a:latin typeface="Cambria" panose="02040503050406030204" charset="0"/>
                <a:cs typeface="Cambria" panose="02040503050406030204" charset="0"/>
              </a:rPr>
              <a:t>.</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Reward is computed:</a:t>
            </a:r>
            <a:r>
              <a:rPr lang="en-US" sz="2000" b="1">
                <a:latin typeface="Cambria" panose="02040503050406030204" charset="0"/>
                <a:cs typeface="Cambria" panose="02040503050406030204" charset="0"/>
              </a:rPr>
              <a:t> </a:t>
            </a:r>
            <a:r>
              <a:rPr lang="en-US" sz="2000">
                <a:latin typeface="Cambria" panose="02040503050406030204" charset="0"/>
                <a:cs typeface="Cambria" panose="02040503050406030204" charset="0"/>
              </a:rPr>
              <a:t>B</a:t>
            </a:r>
            <a:r>
              <a:rPr sz="2000">
                <a:latin typeface="Cambria" panose="02040503050406030204" charset="0"/>
                <a:cs typeface="Cambria" panose="02040503050406030204" charset="0"/>
              </a:rPr>
              <a:t>ased on energy consumption, alive nodes, and balanced CH selection.</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Q-table updated: </a:t>
            </a:r>
            <a:r>
              <a:rPr lang="en-US" sz="2000">
                <a:latin typeface="Cambria" panose="02040503050406030204" charset="0"/>
                <a:cs typeface="Cambria" panose="02040503050406030204" charset="0"/>
              </a:rPr>
              <a:t>A</a:t>
            </a:r>
            <a:r>
              <a:rPr sz="2000">
                <a:latin typeface="Cambria" panose="02040503050406030204" charset="0"/>
                <a:cs typeface="Cambria" panose="02040503050406030204" charset="0"/>
              </a:rPr>
              <a:t>gent learns which node is best suited as CH in future rounds.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Check terminal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I</a:t>
            </a:r>
            <a:r>
              <a:rPr sz="2000">
                <a:latin typeface="Cambria" panose="02040503050406030204" charset="0"/>
                <a:cs typeface="Cambria" panose="02040503050406030204" charset="0"/>
              </a:rPr>
              <a:t>f nodes die</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stop</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else continue to next round.</a:t>
            </a:r>
            <a:endParaRPr sz="2000">
              <a:latin typeface="Cambria" panose="02040503050406030204" charset="0"/>
              <a:cs typeface="Cambria" panose="02040503050406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44900" y="206375"/>
            <a:ext cx="481520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Environment</a:t>
            </a:r>
            <a:endParaRPr lang="en-US" altLang="en-US" sz="3200" b="1">
              <a:latin typeface="Cambria" panose="02040503050406030204" charset="0"/>
              <a:cs typeface="Cambria" panose="02040503050406030204" charset="0"/>
            </a:endParaRPr>
          </a:p>
        </p:txBody>
      </p:sp>
      <p:graphicFrame>
        <p:nvGraphicFramePr>
          <p:cNvPr id="5" name="Table 4"/>
          <p:cNvGraphicFramePr/>
          <p:nvPr/>
        </p:nvGraphicFramePr>
        <p:xfrm>
          <a:off x="6567805" y="1249680"/>
          <a:ext cx="4946015" cy="4358640"/>
        </p:xfrm>
        <a:graphic>
          <a:graphicData uri="http://schemas.openxmlformats.org/drawingml/2006/table">
            <a:tbl>
              <a:tblPr firstRow="1" bandRow="1">
                <a:tableStyleId>{5C22544A-7EE6-4342-B048-85BDC9FD1C3A}</a:tableStyleId>
              </a:tblPr>
              <a:tblGrid>
                <a:gridCol w="3128645"/>
                <a:gridCol w="1817370"/>
              </a:tblGrid>
              <a:tr h="396240">
                <a:tc>
                  <a:txBody>
                    <a:bodyPr/>
                    <a:p>
                      <a:pPr>
                        <a:buNone/>
                      </a:pPr>
                      <a:r>
                        <a:rPr lang="en-US" sz="2000">
                          <a:latin typeface="Cambria" panose="02040503050406030204" charset="0"/>
                          <a:cs typeface="Cambria" panose="02040503050406030204" charset="0"/>
                        </a:rPr>
                        <a:t>Network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WSN area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500m x 500m</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Initial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0.5 Joules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Packet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3000 bits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Data aggregation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5n J/bit/signal</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Transmit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Receive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Free space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Multipath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0.0013p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Simulation Rounds</a:t>
                      </a:r>
                      <a:endParaRPr lang="en-US" altLang="en-US" sz="2000">
                        <a:latin typeface="Cambria" panose="02040503050406030204" charset="0"/>
                        <a:cs typeface="Cambria" panose="02040503050406030204" charset="0"/>
                      </a:endParaRPr>
                    </a:p>
                  </a:txBody>
                  <a:tcPr/>
                </a:tc>
                <a:tc>
                  <a:txBody>
                    <a:bodyPr/>
                    <a:p>
                      <a:pPr>
                        <a:buNone/>
                      </a:pPr>
                      <a:r>
                        <a:rPr lang="en-US" sz="2000">
                          <a:latin typeface="Cambria" panose="02040503050406030204" charset="0"/>
                          <a:cs typeface="Cambria" panose="02040503050406030204" charset="0"/>
                        </a:rPr>
                        <a:t>10000</a:t>
                      </a:r>
                      <a:endParaRPr lang="en-US" sz="2000">
                        <a:latin typeface="Cambria" panose="02040503050406030204" charset="0"/>
                        <a:cs typeface="Cambria" panose="02040503050406030204" charset="0"/>
                      </a:endParaRPr>
                    </a:p>
                  </a:txBody>
                  <a:tcPr/>
                </a:tc>
              </a:tr>
            </a:tbl>
          </a:graphicData>
        </a:graphic>
      </p:graphicFrame>
      <p:graphicFrame>
        <p:nvGraphicFramePr>
          <p:cNvPr id="7" name="Table 6"/>
          <p:cNvGraphicFramePr/>
          <p:nvPr/>
        </p:nvGraphicFramePr>
        <p:xfrm>
          <a:off x="683260" y="1247140"/>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Physical Layer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Sink (BS) location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Center</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Number of nodes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Node mobility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Static</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Channel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AWGN</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Sensing/traffic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Periodic</a:t>
                      </a:r>
                      <a:endParaRPr lang="en-US" altLang="en-US" sz="2000">
                        <a:latin typeface="Cambria" panose="02040503050406030204" charset="0"/>
                        <a:cs typeface="Cambria" panose="02040503050406030204" charset="0"/>
                      </a:endParaRPr>
                    </a:p>
                  </a:txBody>
                  <a:tcPr/>
                </a:tc>
              </a:tr>
            </a:tbl>
          </a:graphicData>
        </a:graphic>
      </p:graphicFrame>
      <p:graphicFrame>
        <p:nvGraphicFramePr>
          <p:cNvPr id="12" name="Table 11"/>
          <p:cNvGraphicFramePr/>
          <p:nvPr/>
        </p:nvGraphicFramePr>
        <p:xfrm>
          <a:off x="683260" y="4012565"/>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Application/Software</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Version</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Python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3.11.1</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Antigravity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A1</a:t>
                      </a:r>
                      <a:endParaRPr lang="en-US" altLang="en-US" sz="2000">
                        <a:latin typeface="Cambria" panose="02040503050406030204" charset="0"/>
                        <a:cs typeface="Cambria" panose="02040503050406030204" charset="0"/>
                      </a:endParaRPr>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Figure_9"/>
          <p:cNvPicPr>
            <a:picLocks noChangeAspect="1"/>
          </p:cNvPicPr>
          <p:nvPr/>
        </p:nvPicPr>
        <p:blipFill>
          <a:blip r:embed="rId1"/>
          <a:stretch>
            <a:fillRect/>
          </a:stretch>
        </p:blipFill>
        <p:spPr>
          <a:xfrm>
            <a:off x="154305" y="819785"/>
            <a:ext cx="11518900" cy="58388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sp>
        <p:nvSpPr>
          <p:cNvPr id="5" name="Text Box 4"/>
          <p:cNvSpPr txBox="1"/>
          <p:nvPr/>
        </p:nvSpPr>
        <p:spPr>
          <a:xfrm>
            <a:off x="4841875" y="6468745"/>
            <a:ext cx="300228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5:  Network Lifetime for 50 nodes</a:t>
            </a:r>
            <a:endParaRPr lang="en-US" altLang="en-US" sz="1400" i="1">
              <a:latin typeface="Cambria" panose="02040503050406030204" charset="0"/>
              <a:cs typeface="Cambria" panose="02040503050406030204" charset="0"/>
            </a:endParaRPr>
          </a:p>
        </p:txBody>
      </p:sp>
      <p:cxnSp>
        <p:nvCxnSpPr>
          <p:cNvPr id="3" name="Straight Connector 2"/>
          <p:cNvCxnSpPr/>
          <p:nvPr>
            <p:custDataLst>
              <p:tags r:id="rId2"/>
            </p:custDataLst>
          </p:nvPr>
        </p:nvCxnSpPr>
        <p:spPr>
          <a:xfrm>
            <a:off x="9162415" y="1479550"/>
            <a:ext cx="12700" cy="449770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Straight Connector 5"/>
          <p:cNvCxnSpPr/>
          <p:nvPr>
            <p:custDataLst>
              <p:tags r:id="rId3"/>
            </p:custDataLst>
          </p:nvPr>
        </p:nvCxnSpPr>
        <p:spPr>
          <a:xfrm>
            <a:off x="9949815" y="1479550"/>
            <a:ext cx="12700" cy="4497705"/>
          </a:xfrm>
          <a:prstGeom prst="line">
            <a:avLst/>
          </a:prstGeom>
          <a:ln>
            <a:solidFill>
              <a:srgbClr val="92D050"/>
            </a:solidFill>
          </a:ln>
        </p:spPr>
        <p:style>
          <a:lnRef idx="2">
            <a:schemeClr val="accent1"/>
          </a:lnRef>
          <a:fillRef idx="0">
            <a:srgbClr val="FFFFFF"/>
          </a:fillRef>
          <a:effectRef idx="0">
            <a:srgbClr val="FFFFFF"/>
          </a:effectRef>
          <a:fontRef idx="minor">
            <a:schemeClr val="tx1"/>
          </a:fontRef>
        </p:style>
      </p:cxnSp>
      <p:sp>
        <p:nvSpPr>
          <p:cNvPr id="27" name="Text Box 26"/>
          <p:cNvSpPr txBox="1"/>
          <p:nvPr>
            <p:custDataLst>
              <p:tags r:id="rId4"/>
            </p:custDataLst>
          </p:nvPr>
        </p:nvSpPr>
        <p:spPr>
          <a:xfrm>
            <a:off x="8542655" y="57372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~9705 </a:t>
            </a:r>
            <a:endParaRPr lang="en-US" sz="1200">
              <a:latin typeface="Cambria" panose="02040503050406030204" charset="0"/>
              <a:cs typeface="Cambria" panose="02040503050406030204" charset="0"/>
            </a:endParaRPr>
          </a:p>
        </p:txBody>
      </p:sp>
      <p:sp>
        <p:nvSpPr>
          <p:cNvPr id="7" name="Text Box 6"/>
          <p:cNvSpPr txBox="1"/>
          <p:nvPr>
            <p:custDataLst>
              <p:tags r:id="rId5"/>
            </p:custDataLst>
          </p:nvPr>
        </p:nvSpPr>
        <p:spPr>
          <a:xfrm>
            <a:off x="9914255" y="5749925"/>
            <a:ext cx="721360" cy="201930"/>
          </a:xfrm>
          <a:prstGeom prst="rect">
            <a:avLst/>
          </a:prstGeom>
          <a:noFill/>
        </p:spPr>
        <p:txBody>
          <a:bodyPr wrap="square" rtlCol="0">
            <a:noAutofit/>
          </a:bodyPr>
          <a:p>
            <a:r>
              <a:rPr lang="en-US" sz="1200">
                <a:latin typeface="Cambria" panose="02040503050406030204" charset="0"/>
                <a:cs typeface="Cambria" panose="02040503050406030204" charset="0"/>
              </a:rPr>
              <a:t>~10700 </a:t>
            </a:r>
            <a:endParaRPr lang="en-US" sz="1200">
              <a:latin typeface="Cambria" panose="02040503050406030204" charset="0"/>
              <a:cs typeface="Cambria" panose="02040503050406030204" charset="0"/>
            </a:endParaRPr>
          </a:p>
        </p:txBody>
      </p:sp>
      <p:cxnSp>
        <p:nvCxnSpPr>
          <p:cNvPr id="11" name="Straight Connector 10"/>
          <p:cNvCxnSpPr/>
          <p:nvPr>
            <p:custDataLst>
              <p:tags r:id="rId6"/>
            </p:custDataLst>
          </p:nvPr>
        </p:nvCxnSpPr>
        <p:spPr>
          <a:xfrm>
            <a:off x="4565015" y="1492250"/>
            <a:ext cx="12700" cy="449770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sp>
        <p:nvSpPr>
          <p:cNvPr id="12" name="Text Box 11"/>
          <p:cNvSpPr txBox="1"/>
          <p:nvPr>
            <p:custDataLst>
              <p:tags r:id="rId7"/>
            </p:custDataLst>
          </p:nvPr>
        </p:nvSpPr>
        <p:spPr>
          <a:xfrm>
            <a:off x="3968115" y="57499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~3842 </a:t>
            </a:r>
            <a:endParaRPr lang="en-US" sz="1200">
              <a:latin typeface="Cambria" panose="02040503050406030204" charset="0"/>
              <a:cs typeface="Cambria" panose="02040503050406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23" name="Picture 22" descr="Figure_11"/>
          <p:cNvPicPr>
            <a:picLocks noChangeAspect="1"/>
          </p:cNvPicPr>
          <p:nvPr/>
        </p:nvPicPr>
        <p:blipFill>
          <a:blip r:embed="rId1"/>
          <a:stretch>
            <a:fillRect/>
          </a:stretch>
        </p:blipFill>
        <p:spPr>
          <a:xfrm>
            <a:off x="450850" y="985520"/>
            <a:ext cx="11059160" cy="5367020"/>
          </a:xfrm>
          <a:prstGeom prst="rect">
            <a:avLst/>
          </a:prstGeom>
        </p:spPr>
      </p:pic>
      <p:sp>
        <p:nvSpPr>
          <p:cNvPr id="24" name="Text Box 23"/>
          <p:cNvSpPr txBox="1"/>
          <p:nvPr/>
        </p:nvSpPr>
        <p:spPr>
          <a:xfrm>
            <a:off x="8721090" y="296481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~140% </a:t>
            </a:r>
            <a:endParaRPr lang="en-US" sz="1200">
              <a:latin typeface="Cambria" panose="02040503050406030204" charset="0"/>
              <a:cs typeface="Cambria" panose="02040503050406030204" charset="0"/>
            </a:endParaRPr>
          </a:p>
        </p:txBody>
      </p:sp>
      <p:cxnSp>
        <p:nvCxnSpPr>
          <p:cNvPr id="25" name="Elbow Connector 24"/>
          <p:cNvCxnSpPr/>
          <p:nvPr/>
        </p:nvCxnSpPr>
        <p:spPr>
          <a:xfrm rot="5400000" flipV="1">
            <a:off x="8144510" y="2816225"/>
            <a:ext cx="2466340" cy="3175"/>
          </a:xfrm>
          <a:prstGeom prst="bentConnector3">
            <a:avLst>
              <a:gd name="adj1" fmla="val 50026"/>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6" name="Elbow Connector 25"/>
          <p:cNvCxnSpPr/>
          <p:nvPr/>
        </p:nvCxnSpPr>
        <p:spPr>
          <a:xfrm rot="5400000" flipV="1">
            <a:off x="8909050" y="1880235"/>
            <a:ext cx="504825" cy="3175"/>
          </a:xfrm>
          <a:prstGeom prst="bentConnector3">
            <a:avLst>
              <a:gd name="adj1" fmla="val 50063"/>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7" name="Text Box 26"/>
          <p:cNvSpPr txBox="1"/>
          <p:nvPr/>
        </p:nvSpPr>
        <p:spPr>
          <a:xfrm>
            <a:off x="8619490" y="176593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~13% </a:t>
            </a:r>
            <a:endParaRPr lang="en-US" sz="1200">
              <a:latin typeface="Cambria" panose="02040503050406030204" charset="0"/>
              <a:cs typeface="Cambria" panose="02040503050406030204" charset="0"/>
            </a:endParaRPr>
          </a:p>
        </p:txBody>
      </p:sp>
      <p:sp>
        <p:nvSpPr>
          <p:cNvPr id="5" name="Text Box 4"/>
          <p:cNvSpPr txBox="1"/>
          <p:nvPr/>
        </p:nvSpPr>
        <p:spPr>
          <a:xfrm>
            <a:off x="4698365" y="6312535"/>
            <a:ext cx="329057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6:  Network Throughput for 50 nodes</a:t>
            </a:r>
            <a:endParaRPr lang="en-US" altLang="en-US" sz="1400" i="1">
              <a:latin typeface="Cambria" panose="02040503050406030204" charset="0"/>
              <a:cs typeface="Cambria" panose="02040503050406030204" charset="0"/>
            </a:endParaRPr>
          </a:p>
        </p:txBody>
      </p:sp>
      <p:sp>
        <p:nvSpPr>
          <p:cNvPr id="3" name="Rectangles 2"/>
          <p:cNvSpPr/>
          <p:nvPr/>
        </p:nvSpPr>
        <p:spPr>
          <a:xfrm>
            <a:off x="932815" y="2806700"/>
            <a:ext cx="203200" cy="15494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rot="16200000">
            <a:off x="150495" y="3209290"/>
            <a:ext cx="1614805" cy="248920"/>
          </a:xfrm>
          <a:prstGeom prst="rect">
            <a:avLst/>
          </a:prstGeom>
          <a:noFill/>
        </p:spPr>
        <p:txBody>
          <a:bodyPr wrap="square" rtlCol="0">
            <a:noAutofit/>
          </a:bodyPr>
          <a:p>
            <a:r>
              <a:rPr lang="en-US" altLang="en-US" sz="1200">
                <a:latin typeface="Calibri" panose="020F0502020204030204" charset="0"/>
                <a:cs typeface="Calibri" panose="020F0502020204030204" charset="0"/>
              </a:rPr>
              <a:t>Number of bits</a:t>
            </a:r>
            <a:endParaRPr lang="en-US" altLang="en-US" sz="12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026535" y="224155"/>
            <a:ext cx="4138295"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Presentation Outline</a:t>
            </a:r>
            <a:endParaRPr lang="en-US" altLang="en-US" sz="3200" b="1">
              <a:latin typeface="Cambria" panose="02040503050406030204" charset="0"/>
              <a:cs typeface="Cambria" panose="02040503050406030204" charset="0"/>
            </a:endParaRPr>
          </a:p>
        </p:txBody>
      </p:sp>
      <p:sp>
        <p:nvSpPr>
          <p:cNvPr id="3" name="Text Box 2"/>
          <p:cNvSpPr txBox="1"/>
          <p:nvPr/>
        </p:nvSpPr>
        <p:spPr>
          <a:xfrm>
            <a:off x="715010" y="1031875"/>
            <a:ext cx="10875645" cy="5213350"/>
          </a:xfrm>
          <a:prstGeom prst="rect">
            <a:avLst/>
          </a:prstGeom>
          <a:noFill/>
        </p:spPr>
        <p:txBody>
          <a:bodyPr wrap="square" rtlCol="0">
            <a:noAutofit/>
            <a:scene3d>
              <a:camera prst="orthographicFront">
                <a:rot lat="0" lon="0" rev="0"/>
              </a:camera>
              <a:lightRig rig="threePt" dir="t"/>
            </a:scene3d>
          </a:bodyPr>
          <a:p>
            <a:pPr marL="457200" indent="-457200">
              <a:buFont typeface="+mj-lt"/>
              <a:buAutoNum type="arabicPeriod"/>
            </a:pPr>
            <a:r>
              <a:rPr lang="en-US" altLang="en-US" sz="2000" b="1">
                <a:latin typeface="Cambria" panose="02040503050406030204" charset="0"/>
                <a:cs typeface="Cambria" panose="02040503050406030204" charset="0"/>
              </a:rPr>
              <a:t>Background </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context of mining and fatalities s</a:t>
            </a:r>
            <a:r>
              <a:rPr lang="en-US" altLang="en-US" sz="2000" i="1">
                <a:latin typeface="Cambria" panose="02040503050406030204" charset="0"/>
                <a:cs typeface="Cambria" panose="02040503050406030204" charset="0"/>
                <a:sym typeface="+mn-ea"/>
              </a:rPr>
              <a:t>tatistics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Causes of Fatalities</a:t>
            </a:r>
            <a:r>
              <a:rPr lang="en-US" altLang="en-US" sz="2000" i="1">
                <a:latin typeface="Cambria" panose="02040503050406030204" charset="0"/>
                <a:cs typeface="Cambria" panose="02040503050406030204" charset="0"/>
                <a:sym typeface="+mn-ea"/>
              </a:rPr>
              <a:t>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main culprits of mining fatalities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Literature Review</a:t>
            </a:r>
            <a:r>
              <a:rPr lang="en-US" altLang="en-US" sz="2000">
                <a:latin typeface="Cambria" panose="02040503050406030204" charset="0"/>
                <a:cs typeface="Cambria" panose="02040503050406030204" charset="0"/>
                <a:sym typeface="+mn-ea"/>
              </a:rPr>
              <a:t> – </a:t>
            </a:r>
            <a:r>
              <a:rPr lang="en-US" altLang="en-US" sz="2000" i="1">
                <a:latin typeface="Cambria" panose="02040503050406030204" charset="0"/>
                <a:cs typeface="Cambria" panose="02040503050406030204" charset="0"/>
                <a:sym typeface="+mn-ea"/>
              </a:rPr>
              <a:t>overview of existing clustering and routing protocols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rPr>
              <a:t>Motivation </a:t>
            </a:r>
            <a:r>
              <a:rPr lang="en-US" altLang="en-US" sz="2000" b="1">
                <a:latin typeface="Cambria" panose="02040503050406030204" charset="0"/>
                <a:cs typeface="Cambria" panose="02040503050406030204" charset="0"/>
                <a:sym typeface="+mn-ea"/>
              </a:rPr>
              <a:t>&amp; Problem Statement</a:t>
            </a:r>
            <a:r>
              <a:rPr lang="en-US" altLang="en-US" sz="2000">
                <a:latin typeface="Cambria" panose="02040503050406030204" charset="0"/>
                <a:cs typeface="Cambria" panose="02040503050406030204" charset="0"/>
                <a:sym typeface="+mn-ea"/>
              </a:rPr>
              <a:t>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c</a:t>
            </a:r>
            <a:r>
              <a:rPr lang="en-US" altLang="en-US" sz="2000" i="1">
                <a:latin typeface="Cambria" panose="02040503050406030204" charset="0"/>
                <a:cs typeface="Cambria" panose="02040503050406030204" charset="0"/>
              </a:rPr>
              <a:t>hallenges of energy imbalance and lack of adaptability</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Overview of DEEC Protocol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difference between LEACH and </a:t>
            </a:r>
            <a:r>
              <a:rPr lang="en-US" altLang="en-US" sz="2000" i="1">
                <a:latin typeface="Cambria" panose="02040503050406030204" charset="0"/>
                <a:cs typeface="Cambria" panose="02040503050406030204" charset="0"/>
                <a:sym typeface="+mn-ea"/>
              </a:rPr>
              <a:t>DEEC &amp; its algorithm at glance</a:t>
            </a:r>
            <a:endParaRPr lang="en-US" altLang="en-US" sz="2000" b="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Overview of Reinforcement Learning</a:t>
            </a:r>
            <a:r>
              <a:rPr lang="en-US" altLang="en-US" sz="2000">
                <a:latin typeface="Cambria" panose="02040503050406030204" charset="0"/>
                <a:cs typeface="Cambria" panose="02040503050406030204" charset="0"/>
              </a:rPr>
              <a:t>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b</a:t>
            </a:r>
            <a:r>
              <a:rPr lang="en-US" altLang="en-US" sz="2000" i="1">
                <a:latin typeface="Cambria" panose="02040503050406030204" charset="0"/>
                <a:cs typeface="Cambria" panose="02040503050406030204" charset="0"/>
              </a:rPr>
              <a:t>asics of RL and </a:t>
            </a:r>
            <a:r>
              <a:rPr lang="en-US" altLang="en-US" sz="2000" i="1">
                <a:latin typeface="Cambria" panose="02040503050406030204" charset="0"/>
                <a:cs typeface="Cambria" panose="02040503050406030204" charset="0"/>
                <a:sym typeface="+mn-ea"/>
              </a:rPr>
              <a:t>Q-Learning i</a:t>
            </a:r>
            <a:r>
              <a:rPr lang="en-US" altLang="en-US" sz="2000" i="1">
                <a:latin typeface="Cambria" panose="02040503050406030204" charset="0"/>
                <a:cs typeface="Cambria" panose="02040503050406030204" charset="0"/>
              </a:rPr>
              <a:t>n decision-making</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Simulation Results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d</a:t>
            </a:r>
            <a:r>
              <a:rPr lang="en-US" altLang="en-US" sz="2000" i="1">
                <a:latin typeface="Cambria" panose="02040503050406030204" charset="0"/>
                <a:cs typeface="Cambria" panose="02040503050406030204" charset="0"/>
              </a:rPr>
              <a:t>emonstration of optimal policy learning and acheive the objectives</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Conclusion</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key findings : Q-Learning improves adaptability and energy efficiency</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Future Work</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extensions with EEKA, K-mean and hyperparameter tuning</a:t>
            </a:r>
            <a:endParaRPr lang="en-US" altLang="en-US" sz="2000" i="1">
              <a:latin typeface="Cambria" panose="02040503050406030204" charset="0"/>
              <a:cs typeface="Cambria" panose="02040503050406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6" name="Picture 5" descr="Figure_14"/>
          <p:cNvPicPr>
            <a:picLocks noChangeAspect="1"/>
          </p:cNvPicPr>
          <p:nvPr/>
        </p:nvPicPr>
        <p:blipFill>
          <a:blip r:embed="rId1"/>
          <a:stretch>
            <a:fillRect/>
          </a:stretch>
        </p:blipFill>
        <p:spPr>
          <a:xfrm>
            <a:off x="376555" y="909955"/>
            <a:ext cx="11438890" cy="5552440"/>
          </a:xfrm>
          <a:prstGeom prst="rect">
            <a:avLst/>
          </a:prstGeom>
        </p:spPr>
      </p:pic>
      <p:sp>
        <p:nvSpPr>
          <p:cNvPr id="7" name="Text Box 6"/>
          <p:cNvSpPr txBox="1"/>
          <p:nvPr/>
        </p:nvSpPr>
        <p:spPr>
          <a:xfrm>
            <a:off x="2860675" y="1816735"/>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~10% </a:t>
            </a:r>
            <a:endParaRPr lang="en-US" sz="1200">
              <a:latin typeface="Cambria" panose="02040503050406030204" charset="0"/>
              <a:cs typeface="Cambria" panose="02040503050406030204" charset="0"/>
            </a:endParaRPr>
          </a:p>
        </p:txBody>
      </p:sp>
      <p:cxnSp>
        <p:nvCxnSpPr>
          <p:cNvPr id="11" name="Elbow Connector 10"/>
          <p:cNvCxnSpPr/>
          <p:nvPr/>
        </p:nvCxnSpPr>
        <p:spPr>
          <a:xfrm rot="5400000" flipV="1">
            <a:off x="1485900" y="3289935"/>
            <a:ext cx="2240280" cy="3175"/>
          </a:xfrm>
          <a:prstGeom prst="bentConnector3">
            <a:avLst>
              <a:gd name="adj1" fmla="val 50014"/>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6264910" y="1661160"/>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18" name="Elbow Connector 17"/>
          <p:cNvCxnSpPr/>
          <p:nvPr/>
        </p:nvCxnSpPr>
        <p:spPr>
          <a:xfrm rot="5400000" flipV="1">
            <a:off x="10089515" y="166243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1" name="Text Box 20"/>
          <p:cNvSpPr txBox="1"/>
          <p:nvPr/>
        </p:nvSpPr>
        <p:spPr>
          <a:xfrm>
            <a:off x="9639935" y="1561465"/>
            <a:ext cx="624840"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22" name="Elbow Connector 21"/>
          <p:cNvCxnSpPr/>
          <p:nvPr/>
        </p:nvCxnSpPr>
        <p:spPr>
          <a:xfrm rot="5400000" flipV="1">
            <a:off x="6679565" y="178308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3" name="Elbow Connector 2"/>
          <p:cNvCxnSpPr/>
          <p:nvPr/>
        </p:nvCxnSpPr>
        <p:spPr>
          <a:xfrm rot="5400000" flipV="1">
            <a:off x="3304540" y="1955165"/>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1948180" y="3227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~150% </a:t>
            </a:r>
            <a:endParaRPr lang="en-US" sz="1200">
              <a:latin typeface="Cambria" panose="02040503050406030204" charset="0"/>
              <a:cs typeface="Cambria" panose="02040503050406030204" charset="0"/>
            </a:endParaRPr>
          </a:p>
        </p:txBody>
      </p:sp>
      <p:sp>
        <p:nvSpPr>
          <p:cNvPr id="12" name="Text Box 11"/>
          <p:cNvSpPr txBox="1"/>
          <p:nvPr/>
        </p:nvSpPr>
        <p:spPr>
          <a:xfrm>
            <a:off x="533019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~160% </a:t>
            </a:r>
            <a:endParaRPr lang="en-US" sz="1200">
              <a:latin typeface="Cambria" panose="02040503050406030204" charset="0"/>
              <a:cs typeface="Cambria" panose="02040503050406030204" charset="0"/>
            </a:endParaRPr>
          </a:p>
        </p:txBody>
      </p:sp>
      <p:cxnSp>
        <p:nvCxnSpPr>
          <p:cNvPr id="13" name="Elbow Connector 12"/>
          <p:cNvCxnSpPr/>
          <p:nvPr/>
        </p:nvCxnSpPr>
        <p:spPr>
          <a:xfrm rot="5400000">
            <a:off x="4668520" y="3321050"/>
            <a:ext cx="266954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9" name="Elbow Connector 18"/>
          <p:cNvCxnSpPr/>
          <p:nvPr/>
        </p:nvCxnSpPr>
        <p:spPr>
          <a:xfrm rot="5400000">
            <a:off x="8050530" y="3214370"/>
            <a:ext cx="270383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74268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~155% </a:t>
            </a:r>
            <a:endParaRPr lang="en-US" sz="1200">
              <a:latin typeface="Cambria" panose="02040503050406030204" charset="0"/>
              <a:cs typeface="Cambria" panose="02040503050406030204" charset="0"/>
            </a:endParaRPr>
          </a:p>
        </p:txBody>
      </p:sp>
      <p:sp>
        <p:nvSpPr>
          <p:cNvPr id="5" name="Text Box 4"/>
          <p:cNvSpPr txBox="1"/>
          <p:nvPr/>
        </p:nvSpPr>
        <p:spPr>
          <a:xfrm>
            <a:off x="4040505" y="6462395"/>
            <a:ext cx="3925570" cy="2260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7:  Network Lifetime Comparision for 50 nodes</a:t>
            </a:r>
            <a:endParaRPr lang="en-US" altLang="en-US" sz="1400" i="1">
              <a:latin typeface="Cambria" panose="02040503050406030204" charset="0"/>
              <a:cs typeface="Cambria" panose="02040503050406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243580" y="206375"/>
            <a:ext cx="570484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 Summary</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821055" y="1141095"/>
          <a:ext cx="10549890" cy="4126230"/>
        </p:xfrm>
        <a:graphic>
          <a:graphicData uri="http://schemas.openxmlformats.org/drawingml/2006/table">
            <a:tbl>
              <a:tblPr firstRow="1" bandRow="1">
                <a:tableStyleId>{5C22544A-7EE6-4342-B048-85BDC9FD1C3A}</a:tableStyleId>
              </a:tblPr>
              <a:tblGrid>
                <a:gridCol w="2257425"/>
                <a:gridCol w="2404110"/>
                <a:gridCol w="3070860"/>
                <a:gridCol w="2817495"/>
              </a:tblGrid>
              <a:tr h="520065">
                <a:tc gridSpan="4">
                  <a:txBody>
                    <a:bodyPr/>
                    <a:p>
                      <a:pPr algn="ctr">
                        <a:buNone/>
                      </a:pPr>
                      <a:r>
                        <a:rPr lang="en-US" sz="2000" b="0">
                          <a:solidFill>
                            <a:schemeClr val="tx1"/>
                          </a:solidFill>
                          <a:latin typeface="Cambria" panose="02040503050406030204" charset="0"/>
                          <a:cs typeface="Cambria" panose="02040503050406030204" charset="0"/>
                        </a:rPr>
                        <a:t>For Number of Nodes = 50</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r>
              <a:tr h="520065">
                <a:tc>
                  <a:txBody>
                    <a:bodyPr/>
                    <a:p>
                      <a:pPr>
                        <a:buNone/>
                      </a:pPr>
                      <a:r>
                        <a:rPr lang="en-US" sz="2000" b="0">
                          <a:solidFill>
                            <a:schemeClr val="tx1"/>
                          </a:solidFill>
                          <a:latin typeface="Cambria" panose="02040503050406030204" charset="0"/>
                          <a:cs typeface="Cambria" panose="02040503050406030204" charset="0"/>
                        </a:rPr>
                        <a:t>Milestone</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Baseline DEECP (rounds)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Enhanced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Q-Learning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r>
              <a:tr h="520065">
                <a:tc>
                  <a:txBody>
                    <a:bodyPr/>
                    <a:p>
                      <a:pPr>
                        <a:buNone/>
                      </a:pPr>
                      <a:r>
                        <a:rPr lang="en-US" sz="2000">
                          <a:solidFill>
                            <a:schemeClr val="tx1"/>
                          </a:solidFill>
                          <a:latin typeface="Cambria" panose="02040503050406030204" charset="0"/>
                          <a:cs typeface="Cambria" panose="02040503050406030204" charset="0"/>
                        </a:rPr>
                        <a:t>1st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1203</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315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508</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50%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2128</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2117</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2596</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90%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3476</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5749</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6711</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Last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3842</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9705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10700</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Throughput</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70kbit/sec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160kbit/sec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190kbits/sec</a:t>
                      </a:r>
                      <a:endParaRPr lang="en-US" sz="2000">
                        <a:solidFill>
                          <a:schemeClr val="tx1"/>
                        </a:solidFill>
                        <a:latin typeface="Cambria" panose="02040503050406030204" charset="0"/>
                        <a:cs typeface="Cambria" panose="02040503050406030204" charset="0"/>
                      </a:endParaRPr>
                    </a:p>
                  </a:txBody>
                  <a:tcPr/>
                </a:tc>
              </a:tr>
            </a:tbl>
          </a:graphicData>
        </a:graphic>
      </p:graphicFrame>
      <p:sp>
        <p:nvSpPr>
          <p:cNvPr id="5" name="Text Box 4"/>
          <p:cNvSpPr txBox="1"/>
          <p:nvPr/>
        </p:nvSpPr>
        <p:spPr>
          <a:xfrm>
            <a:off x="821055" y="5238115"/>
            <a:ext cx="3787775" cy="922020"/>
          </a:xfrm>
          <a:prstGeom prst="rect">
            <a:avLst/>
          </a:prstGeom>
          <a:noFill/>
        </p:spPr>
        <p:txBody>
          <a:bodyPr wrap="square" rtlCol="0" anchor="t">
            <a:sp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Baseline 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+160%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+140% Throughput</a:t>
            </a:r>
            <a:endParaRPr lang="en-US" altLang="en-US">
              <a:latin typeface="Cambria" panose="02040503050406030204" charset="0"/>
              <a:cs typeface="Cambria" panose="02040503050406030204" charset="0"/>
              <a:sym typeface="+mn-ea"/>
            </a:endParaRPr>
          </a:p>
        </p:txBody>
      </p:sp>
      <p:sp>
        <p:nvSpPr>
          <p:cNvPr id="6" name="Text Box 5"/>
          <p:cNvSpPr txBox="1"/>
          <p:nvPr/>
        </p:nvSpPr>
        <p:spPr>
          <a:xfrm>
            <a:off x="6737350" y="5238115"/>
            <a:ext cx="4633595" cy="921385"/>
          </a:xfrm>
          <a:prstGeom prst="rect">
            <a:avLst/>
          </a:prstGeom>
          <a:noFill/>
        </p:spPr>
        <p:txBody>
          <a:bodyPr wrap="square" rtlCol="0">
            <a:no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Enhanced DEECP (E-DEECP)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+13% Throughput</a:t>
            </a:r>
            <a:endParaRPr lang="en-US" altLang="en-US">
              <a:latin typeface="Cambria" panose="02040503050406030204" charset="0"/>
              <a:cs typeface="Cambria" panose="02040503050406030204" charset="0"/>
              <a:sym typeface="+mn-ea"/>
            </a:endParaRPr>
          </a:p>
          <a:p>
            <a:pPr algn="just"/>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930775" y="193040"/>
            <a:ext cx="23310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Conclusion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370965" y="1189355"/>
            <a:ext cx="9418320" cy="486854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QL-DEECP achieves the best performance, extending total network lifetime by up to +160% over Baseline and +10%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Throughput improves significantly, reaching +140% over Baseline and +13%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Q-learning enables adaptive, energy-aware CH selection, reducing premature node deaths and balancing load across the network.</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Overall, QL-DEECP provides the most stable, energy-efficient, and high-throughput operation for homogeneous WSNs.</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53130" y="168275"/>
            <a:ext cx="480695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 Motivation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514475" y="1218565"/>
            <a:ext cx="8683625" cy="304609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Limitations of QL-DEECP </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spatial cluster optimization</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Lacks multi-hop routing</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Limited state representation (It does not capture complex features such as node density, cluster load, PDR)</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Does NOT support node/BS mobility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hybrid modeling of channel</a:t>
            </a:r>
            <a:endParaRPr lang="en-US" altLang="en-US" sz="2000">
              <a:latin typeface="Cambria" panose="02040503050406030204" charset="0"/>
              <a:cs typeface="Cambria" panose="02040503050406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61865" y="-6985"/>
            <a:ext cx="263779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a:t>
            </a:r>
            <a:endParaRPr lang="en-US" altLang="en-US" sz="3200" b="1">
              <a:latin typeface="Cambria" panose="02040503050406030204" charset="0"/>
              <a:cs typeface="Cambria" panose="02040503050406030204" charset="0"/>
            </a:endParaRPr>
          </a:p>
        </p:txBody>
      </p:sp>
      <p:sp>
        <p:nvSpPr>
          <p:cNvPr id="5" name="Text Box 4"/>
          <p:cNvSpPr txBox="1"/>
          <p:nvPr/>
        </p:nvSpPr>
        <p:spPr>
          <a:xfrm>
            <a:off x="3635375" y="6530340"/>
            <a:ext cx="4920615" cy="29718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8:  Reinforcement Learning driven Hybrid Clustering (RLHC)</a:t>
            </a:r>
            <a:endParaRPr lang="en-US" altLang="en-US" sz="1400" i="1">
              <a:latin typeface="Cambria" panose="02040503050406030204" charset="0"/>
              <a:cs typeface="Cambria" panose="02040503050406030204" charset="0"/>
            </a:endParaRPr>
          </a:p>
        </p:txBody>
      </p:sp>
      <p:pic>
        <p:nvPicPr>
          <p:cNvPr id="3" name="Picture 2" descr="future_work"/>
          <p:cNvPicPr>
            <a:picLocks noChangeAspect="1"/>
          </p:cNvPicPr>
          <p:nvPr/>
        </p:nvPicPr>
        <p:blipFill>
          <a:blip r:embed="rId1"/>
          <a:stretch>
            <a:fillRect/>
          </a:stretch>
        </p:blipFill>
        <p:spPr>
          <a:xfrm>
            <a:off x="1151890" y="583565"/>
            <a:ext cx="9918700" cy="58813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739140" y="279400"/>
            <a:ext cx="1083564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1: </a:t>
            </a:r>
            <a:r>
              <a:rPr lang="en-US" altLang="en-US" sz="3200" b="1">
                <a:latin typeface="Cambria" panose="02040503050406030204" charset="0"/>
                <a:cs typeface="Cambria" panose="02040503050406030204" charset="0"/>
              </a:rPr>
              <a:t>Distributed Energy Efficient Clustering Protocol</a:t>
            </a:r>
            <a:endParaRPr lang="en-US" altLang="en-US" sz="3200" b="1">
              <a:latin typeface="Cambria" panose="02040503050406030204" charset="0"/>
              <a:cs typeface="Cambria" panose="02040503050406030204" charset="0"/>
            </a:endParaRPr>
          </a:p>
        </p:txBody>
      </p:sp>
      <p:sp>
        <p:nvSpPr>
          <p:cNvPr id="5" name="Text Box 4"/>
          <p:cNvSpPr txBox="1"/>
          <p:nvPr/>
        </p:nvSpPr>
        <p:spPr>
          <a:xfrm>
            <a:off x="7425055" y="6254750"/>
            <a:ext cx="2724785" cy="2819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8:  Candidates cluster heads</a:t>
            </a:r>
            <a:endParaRPr lang="en-US" altLang="en-US" sz="1400" i="1">
              <a:latin typeface="Cambria" panose="02040503050406030204" charset="0"/>
              <a:cs typeface="Cambria" panose="02040503050406030204" charset="0"/>
            </a:endParaRPr>
          </a:p>
        </p:txBody>
      </p:sp>
      <p:pic>
        <p:nvPicPr>
          <p:cNvPr id="4" name="Picture 3" descr="Untitled Diagram (2)"/>
          <p:cNvPicPr>
            <a:picLocks noChangeAspect="1"/>
          </p:cNvPicPr>
          <p:nvPr/>
        </p:nvPicPr>
        <p:blipFill>
          <a:blip r:embed="rId1"/>
          <a:stretch>
            <a:fillRect/>
          </a:stretch>
        </p:blipFill>
        <p:spPr>
          <a:xfrm>
            <a:off x="5389880" y="5093335"/>
            <a:ext cx="6793865" cy="1140460"/>
          </a:xfrm>
          <a:prstGeom prst="rect">
            <a:avLst/>
          </a:prstGeom>
        </p:spPr>
      </p:pic>
      <p:sp>
        <p:nvSpPr>
          <p:cNvPr id="11" name="Text Box 10"/>
          <p:cNvSpPr txBox="1"/>
          <p:nvPr/>
        </p:nvSpPr>
        <p:spPr>
          <a:xfrm>
            <a:off x="7844155" y="3595370"/>
            <a:ext cx="1802130"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DEEC Protocol</a:t>
            </a:r>
            <a:endParaRPr lang="en-US" altLang="en-US" sz="1400" i="1">
              <a:latin typeface="Cambria" panose="02040503050406030204" charset="0"/>
              <a:cs typeface="Cambria" panose="02040503050406030204" charset="0"/>
            </a:endParaRPr>
          </a:p>
        </p:txBody>
      </p:sp>
      <p:pic>
        <p:nvPicPr>
          <p:cNvPr id="12" name="Image 6"/>
          <p:cNvPicPr/>
          <p:nvPr/>
        </p:nvPicPr>
        <p:blipFill>
          <a:blip r:embed="rId2" cstate="print"/>
          <a:stretch>
            <a:fillRect/>
          </a:stretch>
        </p:blipFill>
        <p:spPr>
          <a:xfrm>
            <a:off x="557530" y="3420110"/>
            <a:ext cx="4052570" cy="830580"/>
          </a:xfrm>
          <a:prstGeom prst="rect">
            <a:avLst/>
          </a:prstGeom>
        </p:spPr>
      </p:pic>
      <p:pic>
        <p:nvPicPr>
          <p:cNvPr id="13" name="Image 8"/>
          <p:cNvPicPr/>
          <p:nvPr/>
        </p:nvPicPr>
        <p:blipFill>
          <a:blip r:embed="rId3" cstate="print"/>
          <a:stretch>
            <a:fillRect/>
          </a:stretch>
        </p:blipFill>
        <p:spPr>
          <a:xfrm>
            <a:off x="568960" y="5647055"/>
            <a:ext cx="2306320" cy="763270"/>
          </a:xfrm>
          <a:prstGeom prst="rect">
            <a:avLst/>
          </a:prstGeom>
        </p:spPr>
      </p:pic>
      <p:pic>
        <p:nvPicPr>
          <p:cNvPr id="17" name="Image 10"/>
          <p:cNvPicPr/>
          <p:nvPr/>
        </p:nvPicPr>
        <p:blipFill>
          <a:blip r:embed="rId4" cstate="print"/>
          <a:stretch>
            <a:fillRect/>
          </a:stretch>
        </p:blipFill>
        <p:spPr>
          <a:xfrm>
            <a:off x="565785" y="4664710"/>
            <a:ext cx="2557780" cy="641985"/>
          </a:xfrm>
          <a:prstGeom prst="rect">
            <a:avLst/>
          </a:prstGeom>
        </p:spPr>
      </p:pic>
      <p:sp>
        <p:nvSpPr>
          <p:cNvPr id="18" name="Text Box 17"/>
          <p:cNvSpPr txBox="1"/>
          <p:nvPr/>
        </p:nvSpPr>
        <p:spPr>
          <a:xfrm>
            <a:off x="221615" y="1470025"/>
            <a:ext cx="468693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Incorporates node heterogeneity.</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Provides an energy aware CH list.</a:t>
            </a:r>
            <a:endParaRPr lang="en-US" altLang="en-US" sz="2000" b="1">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equations that guide DEECP are:</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deecp"/>
          <p:cNvPicPr>
            <a:picLocks noChangeAspect="1"/>
          </p:cNvPicPr>
          <p:nvPr/>
        </p:nvPicPr>
        <p:blipFill>
          <a:blip r:embed="rId5"/>
          <a:stretch>
            <a:fillRect/>
          </a:stretch>
        </p:blipFill>
        <p:spPr>
          <a:xfrm>
            <a:off x="5390515" y="1669415"/>
            <a:ext cx="6793230" cy="18383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722755" y="279400"/>
            <a:ext cx="874649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2: </a:t>
            </a:r>
            <a:r>
              <a:rPr lang="en-US" altLang="en-US" sz="3200" b="1">
                <a:latin typeface="Cambria" panose="02040503050406030204" charset="0"/>
                <a:cs typeface="Cambria" panose="02040503050406030204" charset="0"/>
              </a:rPr>
              <a:t>Energy Efficient Knapsack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011670" y="6376035"/>
            <a:ext cx="3646170" cy="28257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Spatially and centrally distributed CH</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93735" y="4046855"/>
            <a:ext cx="1802130"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EEK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470025"/>
            <a:ext cx="587438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Ensures CH centrality (better positioning)</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Maintains spatial diversity among CHs</a:t>
            </a: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EEKA is:</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6" name="Picture 5" descr="eekaLayer"/>
          <p:cNvPicPr>
            <a:picLocks noChangeAspect="1"/>
          </p:cNvPicPr>
          <p:nvPr/>
        </p:nvPicPr>
        <p:blipFill>
          <a:blip r:embed="rId1"/>
          <a:stretch>
            <a:fillRect/>
          </a:stretch>
        </p:blipFill>
        <p:spPr>
          <a:xfrm>
            <a:off x="5481955" y="5233670"/>
            <a:ext cx="6706235" cy="1145540"/>
          </a:xfrm>
          <a:prstGeom prst="rect">
            <a:avLst/>
          </a:prstGeom>
        </p:spPr>
      </p:pic>
      <p:pic>
        <p:nvPicPr>
          <p:cNvPr id="7" name="2384804F-3998-4D57-9195-F3826E402611-13" descr="wp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500" y="3704590"/>
            <a:ext cx="5735320" cy="683260"/>
          </a:xfrm>
          <a:prstGeom prst="rect">
            <a:avLst/>
          </a:prstGeom>
        </p:spPr>
      </p:pic>
      <p:pic>
        <p:nvPicPr>
          <p:cNvPr id="22" name="Picture 21" descr="eeka"/>
          <p:cNvPicPr>
            <a:picLocks noChangeAspect="1"/>
          </p:cNvPicPr>
          <p:nvPr/>
        </p:nvPicPr>
        <p:blipFill>
          <a:blip r:embed="rId4"/>
          <a:stretch>
            <a:fillRect/>
          </a:stretch>
        </p:blipFill>
        <p:spPr>
          <a:xfrm>
            <a:off x="6195695" y="1590040"/>
            <a:ext cx="5971540" cy="2370455"/>
          </a:xfrm>
          <a:prstGeom prst="rect">
            <a:avLst/>
          </a:prstGeom>
        </p:spPr>
      </p:pic>
      <p:pic>
        <p:nvPicPr>
          <p:cNvPr id="25" name="2384804F-3998-4D57-9195-F3826E402611-10" descr="C:/Users/LENOVO WORLD/AppData/Local/Temp/wps.PGUBUewp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825" y="4719320"/>
            <a:ext cx="5245100" cy="19138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00425" y="279400"/>
            <a:ext cx="53917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3: K-Means</a:t>
            </a:r>
            <a:r>
              <a:rPr lang="en-US" altLang="en-US" sz="3200" b="1">
                <a:latin typeface="Cambria" panose="02040503050406030204" charset="0"/>
                <a:cs typeface="Cambria" panose="02040503050406030204" charset="0"/>
              </a:rPr>
              <a:t>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598410" y="6474460"/>
            <a:ext cx="2759710" cy="2692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Spatially compact cluster</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59445" y="4746625"/>
            <a:ext cx="2188210" cy="2686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K-Means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265555"/>
            <a:ext cx="703770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Clusters nodes into spatially compact groups based on their physical locations.</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Reduces the complexity of the RL by enabling cluster level decision making instead of node level control.</a:t>
            </a: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K-Means is:</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k-meansLayer"/>
          <p:cNvPicPr>
            <a:picLocks noChangeAspect="1"/>
          </p:cNvPicPr>
          <p:nvPr/>
        </p:nvPicPr>
        <p:blipFill>
          <a:blip r:embed="rId1"/>
          <a:stretch>
            <a:fillRect/>
          </a:stretch>
        </p:blipFill>
        <p:spPr>
          <a:xfrm>
            <a:off x="5351145" y="5328285"/>
            <a:ext cx="6837680" cy="1146175"/>
          </a:xfrm>
          <a:prstGeom prst="rect">
            <a:avLst/>
          </a:prstGeom>
        </p:spPr>
      </p:pic>
      <p:pic>
        <p:nvPicPr>
          <p:cNvPr id="6" name="Picture 5" descr="k-means"/>
          <p:cNvPicPr>
            <a:picLocks noChangeAspect="1"/>
          </p:cNvPicPr>
          <p:nvPr/>
        </p:nvPicPr>
        <p:blipFill>
          <a:blip r:embed="rId2"/>
          <a:stretch>
            <a:fillRect/>
          </a:stretch>
        </p:blipFill>
        <p:spPr>
          <a:xfrm>
            <a:off x="6514465" y="1551940"/>
            <a:ext cx="5677535" cy="3253105"/>
          </a:xfrm>
          <a:prstGeom prst="rect">
            <a:avLst/>
          </a:prstGeom>
        </p:spPr>
      </p:pic>
      <p:pic>
        <p:nvPicPr>
          <p:cNvPr id="7" name="2384804F-3998-4D57-9195-F3826E402611-9" descr="wp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470" y="3724910"/>
            <a:ext cx="4631690" cy="851535"/>
          </a:xfrm>
          <a:prstGeom prst="rect">
            <a:avLst/>
          </a:prstGeom>
        </p:spPr>
      </p:pic>
      <p:pic>
        <p:nvPicPr>
          <p:cNvPr id="4" name="2384804F-3998-4D57-9195-F3826E402611-14" descr="C:/Users/LENOVO WORLD/AppData/Local/Temp/wpp.hudAIm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520" y="4821555"/>
            <a:ext cx="5056505" cy="18751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441450" y="279400"/>
            <a:ext cx="961009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4: Reinforcement Learning Using Q-Learning</a:t>
            </a:r>
            <a:endParaRPr lang="en-US" altLang="en-US" sz="3200" b="1">
              <a:latin typeface="Cambria" panose="02040503050406030204" charset="0"/>
              <a:cs typeface="Cambria" panose="02040503050406030204" charset="0"/>
            </a:endParaRPr>
          </a:p>
        </p:txBody>
      </p:sp>
      <p:sp>
        <p:nvSpPr>
          <p:cNvPr id="5" name="Text Box 4"/>
          <p:cNvSpPr txBox="1"/>
          <p:nvPr/>
        </p:nvSpPr>
        <p:spPr>
          <a:xfrm>
            <a:off x="6111875" y="6547485"/>
            <a:ext cx="4721225"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Centralized Q-Learning Agent Optimizing Cluster Formation</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555990" y="4966335"/>
            <a:ext cx="1777365" cy="31623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RL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265555"/>
            <a:ext cx="6405245" cy="287972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Adaptive decision making by observing network metrics (energy, cluster load, PDR) and chooses adaptive actions.</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Learning from feedback by evaluating the outcome of each action using a reward function and updates the Q-table.</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sym typeface="+mn-ea"/>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4" name="Picture 3" descr="rl"/>
          <p:cNvPicPr>
            <a:picLocks noChangeAspect="1"/>
          </p:cNvPicPr>
          <p:nvPr/>
        </p:nvPicPr>
        <p:blipFill>
          <a:blip r:embed="rId1"/>
          <a:stretch>
            <a:fillRect/>
          </a:stretch>
        </p:blipFill>
        <p:spPr>
          <a:xfrm>
            <a:off x="5490845" y="5452745"/>
            <a:ext cx="6708140" cy="1123950"/>
          </a:xfrm>
          <a:prstGeom prst="rect">
            <a:avLst/>
          </a:prstGeom>
        </p:spPr>
      </p:pic>
      <p:pic>
        <p:nvPicPr>
          <p:cNvPr id="21" name="2384804F-3998-4D57-9195-F3826E402611-7" descr="C:/Users/LENOVO WORLD/AppData/Local/Temp/wpp.jsGiWlwp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125" y="4758690"/>
            <a:ext cx="6028690" cy="551180"/>
          </a:xfrm>
          <a:prstGeom prst="rect">
            <a:avLst/>
          </a:prstGeom>
        </p:spPr>
      </p:pic>
      <p:pic>
        <p:nvPicPr>
          <p:cNvPr id="22" name="2384804F-3998-4D57-9195-F3826E402611-8" descr="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125" y="3908425"/>
            <a:ext cx="6028055" cy="438785"/>
          </a:xfrm>
          <a:prstGeom prst="rect">
            <a:avLst/>
          </a:prstGeom>
        </p:spPr>
      </p:pic>
      <p:sp>
        <p:nvSpPr>
          <p:cNvPr id="23" name="Text Box 22"/>
          <p:cNvSpPr txBox="1"/>
          <p:nvPr/>
        </p:nvSpPr>
        <p:spPr>
          <a:xfrm>
            <a:off x="365125" y="5701030"/>
            <a:ext cx="4909185" cy="715010"/>
          </a:xfrm>
          <a:prstGeom prst="rect">
            <a:avLst/>
          </a:prstGeom>
          <a:noFill/>
        </p:spPr>
        <p:txBody>
          <a:bodyPr wrap="square" rtlCol="0">
            <a:noAutofit/>
          </a:bodyPr>
          <a:p>
            <a:r>
              <a:rPr lang="en-US" altLang="en-US">
                <a:latin typeface="Cambria" panose="02040503050406030204" charset="0"/>
                <a:cs typeface="Cambria" panose="02040503050406030204" charset="0"/>
                <a:sym typeface="+mn-ea"/>
              </a:rPr>
              <a:t>Above equations are state value function and  Q-Table update formula which guide Q-Learning.</a:t>
            </a:r>
            <a:endParaRPr lang="en-US" altLang="en-US">
              <a:latin typeface="Cambria" panose="02040503050406030204" charset="0"/>
              <a:cs typeface="Cambria" panose="02040503050406030204" charset="0"/>
            </a:endParaRPr>
          </a:p>
          <a:p>
            <a:endParaRPr lang="en-US"/>
          </a:p>
        </p:txBody>
      </p:sp>
      <p:pic>
        <p:nvPicPr>
          <p:cNvPr id="6" name="Picture 5" descr="RL"/>
          <p:cNvPicPr>
            <a:picLocks noChangeAspect="1"/>
          </p:cNvPicPr>
          <p:nvPr/>
        </p:nvPicPr>
        <p:blipFill>
          <a:blip r:embed="rId6"/>
          <a:stretch>
            <a:fillRect/>
          </a:stretch>
        </p:blipFill>
        <p:spPr>
          <a:xfrm>
            <a:off x="6880225" y="1341120"/>
            <a:ext cx="5304790" cy="36341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439035" y="241935"/>
            <a:ext cx="731393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5: Communication Management</a:t>
            </a:r>
            <a:endParaRPr lang="en-US" altLang="en-US" sz="3200" b="1">
              <a:latin typeface="Cambria" panose="02040503050406030204" charset="0"/>
              <a:cs typeface="Cambria" panose="02040503050406030204" charset="0"/>
            </a:endParaRPr>
          </a:p>
        </p:txBody>
      </p:sp>
      <p:sp>
        <p:nvSpPr>
          <p:cNvPr id="5" name="Text Box 4"/>
          <p:cNvSpPr txBox="1"/>
          <p:nvPr/>
        </p:nvSpPr>
        <p:spPr>
          <a:xfrm>
            <a:off x="5922010" y="6547485"/>
            <a:ext cx="4911090"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Multihopping communication under composite channel</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489950" y="5017135"/>
            <a:ext cx="1939290" cy="34607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Communication</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0980" y="1175385"/>
            <a:ext cx="6388100" cy="2272030"/>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Multihop Routing using Dijkstra Algorithm: Determines the optimal paths for data packets from sensor nodes to the sink.</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Uses Rician for small scale variations and Log Normal shadowing for large-scale effects to compute realistic channel link gains.</a:t>
            </a:r>
            <a:endParaRPr lang="en-US" altLang="en-US" sz="2000" b="1">
              <a:latin typeface="Cambria" panose="02040503050406030204" charset="0"/>
              <a:cs typeface="Cambria" panose="02040503050406030204" charset="0"/>
            </a:endParaRPr>
          </a:p>
        </p:txBody>
      </p:sp>
      <p:sp>
        <p:nvSpPr>
          <p:cNvPr id="23" name="Text Box 22"/>
          <p:cNvSpPr txBox="1"/>
          <p:nvPr/>
        </p:nvSpPr>
        <p:spPr>
          <a:xfrm>
            <a:off x="320675" y="3520440"/>
            <a:ext cx="5303520" cy="378460"/>
          </a:xfrm>
          <a:prstGeom prst="rect">
            <a:avLst/>
          </a:prstGeom>
          <a:noFill/>
        </p:spPr>
        <p:txBody>
          <a:bodyPr wrap="square" rtlCol="0">
            <a:noAutofit/>
          </a:bodyPr>
          <a:p>
            <a:r>
              <a:rPr lang="en-US" altLang="en-US">
                <a:latin typeface="Cambria" panose="02040503050406030204" charset="0"/>
                <a:cs typeface="Cambria" panose="02040503050406030204" charset="0"/>
                <a:sym typeface="+mn-ea"/>
              </a:rPr>
              <a:t>The core equations which guide Composite channel:</a:t>
            </a:r>
            <a:endParaRPr lang="en-US" altLang="en-US">
              <a:latin typeface="Cambria" panose="02040503050406030204" charset="0"/>
              <a:cs typeface="Cambria" panose="02040503050406030204" charset="0"/>
            </a:endParaRPr>
          </a:p>
          <a:p>
            <a:endParaRPr lang="en-US"/>
          </a:p>
        </p:txBody>
      </p:sp>
      <p:pic>
        <p:nvPicPr>
          <p:cNvPr id="3" name="Picture 2" descr="comm"/>
          <p:cNvPicPr>
            <a:picLocks noChangeAspect="1"/>
          </p:cNvPicPr>
          <p:nvPr/>
        </p:nvPicPr>
        <p:blipFill>
          <a:blip r:embed="rId1"/>
          <a:stretch>
            <a:fillRect/>
          </a:stretch>
        </p:blipFill>
        <p:spPr>
          <a:xfrm>
            <a:off x="5515610" y="5320030"/>
            <a:ext cx="6668770" cy="1216660"/>
          </a:xfrm>
          <a:prstGeom prst="rect">
            <a:avLst/>
          </a:prstGeom>
        </p:spPr>
      </p:pic>
      <p:pic>
        <p:nvPicPr>
          <p:cNvPr id="7" name="Picture 6" descr="comm"/>
          <p:cNvPicPr>
            <a:picLocks noChangeAspect="1"/>
          </p:cNvPicPr>
          <p:nvPr/>
        </p:nvPicPr>
        <p:blipFill>
          <a:blip r:embed="rId2"/>
          <a:stretch>
            <a:fillRect/>
          </a:stretch>
        </p:blipFill>
        <p:spPr>
          <a:xfrm>
            <a:off x="6757035" y="1362075"/>
            <a:ext cx="5391150" cy="3571875"/>
          </a:xfrm>
          <a:prstGeom prst="rect">
            <a:avLst/>
          </a:prstGeom>
        </p:spPr>
      </p:pic>
      <p:pic>
        <p:nvPicPr>
          <p:cNvPr id="12"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40" y="3961765"/>
            <a:ext cx="4852670" cy="728980"/>
          </a:xfrm>
          <a:prstGeom prst="rect">
            <a:avLst/>
          </a:prstGeom>
        </p:spPr>
      </p:pic>
      <p:pic>
        <p:nvPicPr>
          <p:cNvPr id="17" name="2384804F-3998-4D57-9195-F3826E402611-12"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305" y="4971415"/>
            <a:ext cx="4364355" cy="316865"/>
          </a:xfrm>
          <a:prstGeom prst="rect">
            <a:avLst/>
          </a:prstGeom>
        </p:spPr>
      </p:pic>
      <p:pic>
        <p:nvPicPr>
          <p:cNvPr id="20" name="2384804F-3998-4D57-9195-F3826E402611-15" descr="C:/Users/LENOVO WORLD/AppData/Local/Temp/wpp.TCIPStwpp"/>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225" y="5581015"/>
            <a:ext cx="4496435" cy="1087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1578393855_image9"/>
          <p:cNvPicPr>
            <a:picLocks noChangeAspect="1"/>
          </p:cNvPicPr>
          <p:nvPr/>
        </p:nvPicPr>
        <p:blipFill>
          <a:blip r:embed="rId1"/>
          <a:stretch>
            <a:fillRect/>
          </a:stretch>
        </p:blipFill>
        <p:spPr>
          <a:xfrm>
            <a:off x="6482715" y="-10160"/>
            <a:ext cx="5693410" cy="68675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609600" y="335915"/>
            <a:ext cx="2929255" cy="641985"/>
          </a:xfrm>
          <a:prstGeom prst="rect">
            <a:avLst/>
          </a:prstGeom>
          <a:noFill/>
        </p:spPr>
        <p:txBody>
          <a:bodyPr wrap="square" rtlCol="0">
            <a:noAutofit/>
          </a:bodyPr>
          <a:p>
            <a:r>
              <a:rPr lang="en-US" altLang="en-US" sz="3200" b="1">
                <a:latin typeface="Cambria" panose="02040503050406030204" charset="0"/>
                <a:cs typeface="Cambria" panose="02040503050406030204" charset="0"/>
              </a:rPr>
              <a:t>Background </a:t>
            </a:r>
            <a:endParaRPr lang="en-US" altLang="en-US" sz="3200" b="1">
              <a:latin typeface="Cambria" panose="02040503050406030204" charset="0"/>
              <a:cs typeface="Cambria" panose="02040503050406030204" charset="0"/>
            </a:endParaRPr>
          </a:p>
        </p:txBody>
      </p:sp>
      <p:sp>
        <p:nvSpPr>
          <p:cNvPr id="3" name="Text Box 2"/>
          <p:cNvSpPr txBox="1"/>
          <p:nvPr/>
        </p:nvSpPr>
        <p:spPr>
          <a:xfrm>
            <a:off x="595630" y="1023620"/>
            <a:ext cx="5913120" cy="5571490"/>
          </a:xfrm>
          <a:prstGeom prst="rect">
            <a:avLst/>
          </a:prstGeom>
          <a:noFill/>
        </p:spPr>
        <p:txBody>
          <a:bodyPr wrap="square" rtlCol="0">
            <a:noAutofit/>
            <a:scene3d>
              <a:camera prst="orthographicFront">
                <a:rot lat="0" lon="0" rev="0"/>
              </a:camera>
              <a:lightRig rig="threePt" dir="t"/>
            </a:scene3d>
          </a:bodyPr>
          <a:p>
            <a:pPr marL="457200" indent="-457200">
              <a:buFont typeface="Wingdings" panose="05000000000000000000" charset="0"/>
              <a:buChar char="v"/>
            </a:pPr>
            <a:r>
              <a:rPr lang="en-US" altLang="en-US" sz="2000" b="1">
                <a:latin typeface="Cambria" panose="02040503050406030204" charset="0"/>
                <a:cs typeface="Cambria" panose="02040503050406030204" charset="0"/>
              </a:rPr>
              <a:t>Mining Industry:</a:t>
            </a:r>
            <a:r>
              <a:rPr lang="en-US" altLang="en-US" sz="2000">
                <a:latin typeface="Cambria" panose="02040503050406030204" charset="0"/>
                <a:cs typeface="Cambria" panose="02040503050406030204" charset="0"/>
              </a:rPr>
              <a:t> The India’s major </a:t>
            </a:r>
            <a:r>
              <a:rPr lang="en-US" altLang="en-US" sz="2000">
                <a:latin typeface="Cambria" panose="02040503050406030204" charset="0"/>
                <a:cs typeface="Cambria" panose="02040503050406030204" charset="0"/>
                <a:sym typeface="+mn-ea"/>
              </a:rPr>
              <a:t>mining regions are Jharkhand, Odisha, Chhattisgarh, Madhya Pradesh and Karnataka</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Common Risks</a:t>
            </a:r>
            <a:r>
              <a:rPr lang="en-US" altLang="en-US" sz="1400">
                <a:latin typeface="Cambria" panose="02040503050406030204" charset="0"/>
                <a:cs typeface="Cambria" panose="02040503050406030204" charset="0"/>
              </a:rPr>
              <a:t>[2]</a:t>
            </a:r>
            <a:r>
              <a:rPr lang="en-US" altLang="en-US" sz="2000" b="1">
                <a:latin typeface="Cambria" panose="02040503050406030204" charset="0"/>
                <a:cs typeface="Cambria" panose="02040503050406030204" charset="0"/>
              </a:rPr>
              <a:t>: </a:t>
            </a:r>
            <a:endParaRPr lang="en-US" altLang="en-US" sz="2000" b="1">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Gas leaks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Explosions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Roof collapses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Equipment Failures</a:t>
            </a:r>
            <a:endParaRPr lang="en-US" altLang="en-US" sz="2000">
              <a:latin typeface="Cambria" panose="02040503050406030204" charset="0"/>
              <a:cs typeface="Cambria" panose="02040503050406030204" charset="0"/>
            </a:endParaRPr>
          </a:p>
          <a:p>
            <a:pPr marL="457200" indent="-457200">
              <a:buFont typeface="+mj-lt"/>
              <a:buAutoNum type="arabicPeriod"/>
            </a:pP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India’s mining sector</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sym typeface="+mn-ea"/>
              </a:rPr>
              <a:t>Non Metallic mines (53 operational)</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200 m to 600 m.</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endParaRPr lang="en-US" altLang="en-US" sz="2000">
              <a:latin typeface="Cambria" panose="02040503050406030204" charset="0"/>
              <a:cs typeface="Cambria" panose="02040503050406030204" charset="0"/>
              <a:sym typeface="+mn-ea"/>
            </a:endParaRPr>
          </a:p>
          <a:p>
            <a:pPr marL="800100" lvl="1" indent="-342900">
              <a:buFont typeface="Arial" panose="020B0604020202020204" pitchFamily="34" charset="0"/>
              <a:buChar char="•"/>
            </a:pPr>
            <a:r>
              <a:rPr lang="en-US" altLang="en-US" sz="2000">
                <a:latin typeface="Cambria" panose="02040503050406030204" charset="0"/>
                <a:cs typeface="Cambria" panose="02040503050406030204" charset="0"/>
                <a:sym typeface="+mn-ea"/>
              </a:rPr>
              <a:t>Metallic mines (</a:t>
            </a:r>
            <a:r>
              <a:rPr lang="en-US" altLang="en-US" sz="2000">
                <a:latin typeface="Cambria" panose="02040503050406030204" charset="0"/>
                <a:cs typeface="Cambria" panose="02040503050406030204" charset="0"/>
              </a:rPr>
              <a:t>182 </a:t>
            </a:r>
            <a:r>
              <a:rPr lang="en-US" altLang="en-US" sz="2000">
                <a:latin typeface="Cambria" panose="02040503050406030204" charset="0"/>
                <a:cs typeface="Cambria" panose="02040503050406030204" charset="0"/>
                <a:sym typeface="+mn-ea"/>
              </a:rPr>
              <a:t>operational</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1km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5km.</a:t>
            </a: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endParaRPr>
          </a:p>
        </p:txBody>
      </p:sp>
      <p:sp>
        <p:nvSpPr>
          <p:cNvPr id="4" name="Text Box 3"/>
          <p:cNvSpPr txBox="1"/>
          <p:nvPr/>
        </p:nvSpPr>
        <p:spPr>
          <a:xfrm>
            <a:off x="6497320" y="6525895"/>
            <a:ext cx="1671955" cy="31623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sz="12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4502150" y="6579870"/>
            <a:ext cx="3187065" cy="17018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End-to-End Layer Integration</a:t>
            </a:r>
            <a:endParaRPr lang="en-US" altLang="en-US" sz="1400" i="1">
              <a:latin typeface="Cambria" panose="02040503050406030204" charset="0"/>
              <a:cs typeface="Cambria" panose="02040503050406030204" charset="0"/>
            </a:endParaRPr>
          </a:p>
        </p:txBody>
      </p:sp>
      <p:pic>
        <p:nvPicPr>
          <p:cNvPr id="2" name="Picture 1" descr="combinedLayers"/>
          <p:cNvPicPr>
            <a:picLocks noChangeAspect="1"/>
          </p:cNvPicPr>
          <p:nvPr/>
        </p:nvPicPr>
        <p:blipFill>
          <a:blip r:embed="rId1"/>
          <a:stretch>
            <a:fillRect/>
          </a:stretch>
        </p:blipFill>
        <p:spPr>
          <a:xfrm>
            <a:off x="280035" y="6985"/>
            <a:ext cx="11579860" cy="66274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1387475" y="6606540"/>
            <a:ext cx="2435225" cy="2514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Federated Q-learning</a:t>
            </a:r>
            <a:endParaRPr lang="en-US" altLang="en-US" sz="1400" i="1">
              <a:latin typeface="Cambria" panose="02040503050406030204" charset="0"/>
              <a:cs typeface="Cambria" panose="02040503050406030204" charset="0"/>
            </a:endParaRPr>
          </a:p>
        </p:txBody>
      </p:sp>
      <p:pic>
        <p:nvPicPr>
          <p:cNvPr id="13" name="Picture 12" descr="federatedQL"/>
          <p:cNvPicPr>
            <a:picLocks noChangeAspect="1"/>
          </p:cNvPicPr>
          <p:nvPr/>
        </p:nvPicPr>
        <p:blipFill>
          <a:blip r:embed="rId1"/>
          <a:stretch>
            <a:fillRect/>
          </a:stretch>
        </p:blipFill>
        <p:spPr>
          <a:xfrm>
            <a:off x="75565" y="-3810"/>
            <a:ext cx="5492750" cy="6663055"/>
          </a:xfrm>
          <a:prstGeom prst="rect">
            <a:avLst/>
          </a:prstGeom>
        </p:spPr>
      </p:pic>
      <p:pic>
        <p:nvPicPr>
          <p:cNvPr id="19" name="Picture 18" descr="centrlized"/>
          <p:cNvPicPr>
            <a:picLocks noChangeAspect="1"/>
          </p:cNvPicPr>
          <p:nvPr/>
        </p:nvPicPr>
        <p:blipFill>
          <a:blip r:embed="rId2"/>
          <a:stretch>
            <a:fillRect/>
          </a:stretch>
        </p:blipFill>
        <p:spPr>
          <a:xfrm>
            <a:off x="6379210" y="21590"/>
            <a:ext cx="5801995" cy="6599555"/>
          </a:xfrm>
          <a:prstGeom prst="rect">
            <a:avLst/>
          </a:prstGeom>
        </p:spPr>
      </p:pic>
      <p:sp>
        <p:nvSpPr>
          <p:cNvPr id="21" name="Text Box 20"/>
          <p:cNvSpPr txBox="1"/>
          <p:nvPr/>
        </p:nvSpPr>
        <p:spPr>
          <a:xfrm>
            <a:off x="7968615" y="6593205"/>
            <a:ext cx="2435225" cy="2514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11: Centralized Q-learning</a:t>
            </a:r>
            <a:endParaRPr lang="en-US" altLang="en-US" sz="1400" i="1">
              <a:latin typeface="Cambria" panose="02040503050406030204" charset="0"/>
              <a:cs typeface="Cambria" panose="0204050305040603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589020" y="183515"/>
            <a:ext cx="501332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Environment</a:t>
            </a:r>
            <a:endParaRPr lang="en-US" altLang="en-US" sz="3200" b="1">
              <a:latin typeface="Cambria" panose="02040503050406030204" charset="0"/>
              <a:cs typeface="Cambria" panose="02040503050406030204" charset="0"/>
            </a:endParaRPr>
          </a:p>
        </p:txBody>
      </p:sp>
      <p:graphicFrame>
        <p:nvGraphicFramePr>
          <p:cNvPr id="4" name="Table 3"/>
          <p:cNvGraphicFramePr/>
          <p:nvPr/>
        </p:nvGraphicFramePr>
        <p:xfrm>
          <a:off x="313690" y="1220470"/>
          <a:ext cx="5650230" cy="5151120"/>
        </p:xfrm>
        <a:graphic>
          <a:graphicData uri="http://schemas.openxmlformats.org/drawingml/2006/table">
            <a:tbl>
              <a:tblPr firstRow="1" bandRow="1">
                <a:tableStyleId>{5C22544A-7EE6-4342-B048-85BDC9FD1C3A}</a:tableStyleId>
              </a:tblPr>
              <a:tblGrid>
                <a:gridCol w="3128645"/>
                <a:gridCol w="2521585"/>
              </a:tblGrid>
              <a:tr h="396240">
                <a:tc>
                  <a:txBody>
                    <a:bodyPr/>
                    <a:p>
                      <a:pPr>
                        <a:buNone/>
                      </a:pPr>
                      <a:r>
                        <a:rPr lang="en-US" sz="2000">
                          <a:latin typeface="Cambria" panose="02040503050406030204" charset="0"/>
                          <a:cs typeface="Cambria" panose="02040503050406030204" charset="0"/>
                        </a:rPr>
                        <a:t>Network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WSN area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1000m x 1000m</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Initial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2 Joules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sym typeface="+mn-ea"/>
                        </a:rPr>
                        <a:t>Number of Sensor Nodes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150</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Packet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128 bytes (1024 bits)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Data aggregation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5n J/bit/signal</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Transmit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Receive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Free space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Multipath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0.0013p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Base Station Mobility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Fixed / Mobile</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Network Type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Heterogeneous WSN</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Simulation Rounds</a:t>
                      </a:r>
                      <a:endParaRPr lang="en-US" altLang="en-US" sz="2000">
                        <a:latin typeface="Cambria" panose="02040503050406030204" charset="0"/>
                        <a:cs typeface="Cambria" panose="02040503050406030204" charset="0"/>
                      </a:endParaRPr>
                    </a:p>
                  </a:txBody>
                  <a:tcPr/>
                </a:tc>
                <a:tc>
                  <a:txBody>
                    <a:bodyPr/>
                    <a:p>
                      <a:pPr>
                        <a:buNone/>
                      </a:pPr>
                      <a:r>
                        <a:rPr lang="en-US" sz="2000">
                          <a:latin typeface="Cambria" panose="02040503050406030204" charset="0"/>
                          <a:cs typeface="Cambria" panose="02040503050406030204" charset="0"/>
                        </a:rPr>
                        <a:t>1000-4000</a:t>
                      </a:r>
                      <a:endParaRPr lang="en-US" sz="2000">
                        <a:latin typeface="Cambria" panose="02040503050406030204" charset="0"/>
                        <a:cs typeface="Cambria" panose="02040503050406030204" charset="0"/>
                      </a:endParaRPr>
                    </a:p>
                  </a:txBody>
                  <a:tcPr/>
                </a:tc>
              </a:tr>
            </a:tbl>
          </a:graphicData>
        </a:graphic>
      </p:graphicFrame>
      <p:graphicFrame>
        <p:nvGraphicFramePr>
          <p:cNvPr id="6" name="Table 5"/>
          <p:cNvGraphicFramePr/>
          <p:nvPr/>
        </p:nvGraphicFramePr>
        <p:xfrm>
          <a:off x="6788150" y="5199380"/>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Application/Software</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Version</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Python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3.11.1</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Antigravity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A1</a:t>
                      </a:r>
                      <a:endParaRPr lang="en-US" altLang="en-US" sz="2000">
                        <a:latin typeface="Cambria" panose="02040503050406030204" charset="0"/>
                        <a:cs typeface="Cambria" panose="02040503050406030204" charset="0"/>
                      </a:endParaRPr>
                    </a:p>
                  </a:txBody>
                  <a:tcPr/>
                </a:tc>
              </a:tr>
            </a:tbl>
          </a:graphicData>
        </a:graphic>
      </p:graphicFrame>
      <p:graphicFrame>
        <p:nvGraphicFramePr>
          <p:cNvPr id="13" name="Table 12"/>
          <p:cNvGraphicFramePr/>
          <p:nvPr/>
        </p:nvGraphicFramePr>
        <p:xfrm>
          <a:off x="6788150" y="1220470"/>
          <a:ext cx="5143500" cy="1584960"/>
        </p:xfrm>
        <a:graphic>
          <a:graphicData uri="http://schemas.openxmlformats.org/drawingml/2006/table">
            <a:tbl>
              <a:tblPr firstRow="1" bandRow="1">
                <a:tableStyleId>{5C22544A-7EE6-4342-B048-85BDC9FD1C3A}</a:tableStyleId>
              </a:tblPr>
              <a:tblGrid>
                <a:gridCol w="2680970"/>
                <a:gridCol w="2462530"/>
              </a:tblGrid>
              <a:tr h="381000">
                <a:tc>
                  <a:txBody>
                    <a:bodyPr/>
                    <a:p>
                      <a:pPr>
                        <a:buNone/>
                      </a:pPr>
                      <a:r>
                        <a:rPr lang="en-US" altLang="en-US" sz="2000">
                          <a:latin typeface="Cambria" panose="02040503050406030204" charset="0"/>
                          <a:cs typeface="Cambria" panose="02040503050406030204" charset="0"/>
                        </a:rPr>
                        <a:t>Node and Sink Model</a:t>
                      </a:r>
                      <a:endParaRPr lang="en-US" alt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Node Mobility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Random Walk</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Maximum Node Speed</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 m/s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Sectorization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 × 3 grid (9 sectors)</a:t>
                      </a:r>
                      <a:endParaRPr lang="en-US" altLang="en-US" sz="2000">
                        <a:latin typeface="Cambria" panose="02040503050406030204" charset="0"/>
                        <a:cs typeface="Cambria" panose="02040503050406030204" charset="0"/>
                      </a:endParaRPr>
                    </a:p>
                  </a:txBody>
                  <a:tcPr/>
                </a:tc>
              </a:tr>
            </a:tbl>
          </a:graphicData>
        </a:graphic>
      </p:graphicFrame>
      <p:graphicFrame>
        <p:nvGraphicFramePr>
          <p:cNvPr id="19" name="Table 18"/>
          <p:cNvGraphicFramePr/>
          <p:nvPr/>
        </p:nvGraphicFramePr>
        <p:xfrm>
          <a:off x="6788150" y="2918460"/>
          <a:ext cx="5143500" cy="2194560"/>
        </p:xfrm>
        <a:graphic>
          <a:graphicData uri="http://schemas.openxmlformats.org/drawingml/2006/table">
            <a:tbl>
              <a:tblPr firstRow="1" bandRow="1">
                <a:tableStyleId>{5C22544A-7EE6-4342-B048-85BDC9FD1C3A}</a:tableStyleId>
              </a:tblPr>
              <a:tblGrid>
                <a:gridCol w="3662680"/>
                <a:gridCol w="1480820"/>
              </a:tblGrid>
              <a:tr h="381000">
                <a:tc>
                  <a:txBody>
                    <a:bodyPr/>
                    <a:p>
                      <a:pPr>
                        <a:buNone/>
                      </a:pPr>
                      <a:r>
                        <a:rPr lang="en-US" altLang="en-US" sz="2000">
                          <a:latin typeface="Cambria" panose="02040503050406030204" charset="0"/>
                          <a:cs typeface="Cambria" panose="02040503050406030204" charset="0"/>
                        </a:rPr>
                        <a:t>Underground Channel Model</a:t>
                      </a:r>
                      <a:endParaRPr lang="en-US" alt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Channel Type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Composite  channel</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Operating Frequency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865 MHz (LoRa)</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Noise Power</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−95 dBm</a:t>
                      </a:r>
                      <a:endParaRPr lang="en-US" altLang="en-US" sz="2000">
                        <a:latin typeface="Cambria" panose="02040503050406030204" charset="0"/>
                        <a:cs typeface="Cambria" panose="02040503050406030204" charset="0"/>
                      </a:endParaRPr>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683260" y="425450"/>
            <a:ext cx="431800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Animation</a:t>
            </a:r>
            <a:endParaRPr lang="en-US" altLang="en-US" sz="3200" b="1">
              <a:latin typeface="Cambria" panose="02040503050406030204" charset="0"/>
              <a:cs typeface="Cambria" panose="02040503050406030204" charset="0"/>
            </a:endParaRPr>
          </a:p>
        </p:txBody>
      </p:sp>
      <p:sp>
        <p:nvSpPr>
          <p:cNvPr id="7" name="Text Box 6"/>
          <p:cNvSpPr txBox="1"/>
          <p:nvPr/>
        </p:nvSpPr>
        <p:spPr>
          <a:xfrm>
            <a:off x="7920990" y="6543040"/>
            <a:ext cx="2473325"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RLHC (CEN) simulation</a:t>
            </a:r>
            <a:endParaRPr lang="en-US" altLang="en-US" sz="1400" i="1">
              <a:latin typeface="Cambria" panose="02040503050406030204" charset="0"/>
              <a:cs typeface="Cambria" panose="02040503050406030204" charset="0"/>
            </a:endParaRPr>
          </a:p>
        </p:txBody>
      </p:sp>
      <p:sp>
        <p:nvSpPr>
          <p:cNvPr id="5" name="Text Box 4"/>
          <p:cNvSpPr txBox="1"/>
          <p:nvPr/>
        </p:nvSpPr>
        <p:spPr>
          <a:xfrm>
            <a:off x="263525" y="1930400"/>
            <a:ext cx="4928235" cy="2245360"/>
          </a:xfrm>
          <a:prstGeom prst="rect">
            <a:avLst/>
          </a:prstGeom>
          <a:noFill/>
        </p:spPr>
        <p:txBody>
          <a:bodyPr wrap="square" rtlCol="0">
            <a:spAutoFit/>
          </a:bodyPr>
          <a:p>
            <a:pPr marL="342900" indent="-342900" algn="just">
              <a:buFont typeface="Wingdings" panose="05000000000000000000" charset="0"/>
              <a:buChar char="v"/>
            </a:pPr>
            <a:r>
              <a:rPr lang="en-US" altLang="en-US" sz="2000">
                <a:latin typeface="Cambria" panose="02040503050406030204" charset="0"/>
                <a:cs typeface="Cambria" panose="02040503050406030204" charset="0"/>
              </a:rPr>
              <a:t>This animation illustrates the dynamic behavior of the wireless sensor network over successive simulation rounds.</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a:latin typeface="Cambria" panose="02040503050406030204" charset="0"/>
                <a:cs typeface="Cambria" panose="02040503050406030204" charset="0"/>
              </a:rPr>
              <a:t>It shows cluster head rotation, sector wise operation and multi-hop routing and  manages the node mobility</a:t>
            </a:r>
            <a:endParaRPr lang="en-US" altLang="en-US" sz="2000">
              <a:latin typeface="Cambria" panose="02040503050406030204" charset="0"/>
              <a:cs typeface="Cambria" panose="02040503050406030204" charset="0"/>
            </a:endParaRPr>
          </a:p>
        </p:txBody>
      </p:sp>
      <p:pic>
        <p:nvPicPr>
          <p:cNvPr id="6" name="Picture 5" descr="aco_sector"/>
          <p:cNvPicPr>
            <a:picLocks noChangeAspect="1"/>
          </p:cNvPicPr>
          <p:nvPr/>
        </p:nvPicPr>
        <p:blipFill>
          <a:blip r:embed="rId1"/>
          <a:srcRect l="86204"/>
          <a:stretch>
            <a:fillRect/>
          </a:stretch>
        </p:blipFill>
        <p:spPr>
          <a:xfrm rot="5400000">
            <a:off x="2596515" y="3183255"/>
            <a:ext cx="779780" cy="58280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248785" y="13335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3" name="Picture 2" descr="deecp_sector"/>
          <p:cNvPicPr>
            <a:picLocks noChangeAspect="1"/>
          </p:cNvPicPr>
          <p:nvPr/>
        </p:nvPicPr>
        <p:blipFill>
          <a:blip r:embed="rId1"/>
          <a:srcRect l="922" t="10688" r="13930" b="8253"/>
          <a:stretch>
            <a:fillRect/>
          </a:stretch>
        </p:blipFill>
        <p:spPr>
          <a:xfrm>
            <a:off x="6283325" y="907415"/>
            <a:ext cx="5773420" cy="5660390"/>
          </a:xfrm>
          <a:prstGeom prst="rect">
            <a:avLst/>
          </a:prstGeom>
        </p:spPr>
      </p:pic>
      <p:pic>
        <p:nvPicPr>
          <p:cNvPr id="5" name="Picture 4" descr="leach_sector"/>
          <p:cNvPicPr>
            <a:picLocks noChangeAspect="1"/>
          </p:cNvPicPr>
          <p:nvPr/>
        </p:nvPicPr>
        <p:blipFill>
          <a:blip r:embed="rId2"/>
          <a:srcRect t="9440" r="13547" b="8112"/>
          <a:stretch>
            <a:fillRect/>
          </a:stretch>
        </p:blipFill>
        <p:spPr>
          <a:xfrm>
            <a:off x="257175" y="831215"/>
            <a:ext cx="5853430" cy="5748655"/>
          </a:xfrm>
          <a:prstGeom prst="rect">
            <a:avLst/>
          </a:prstGeom>
        </p:spPr>
      </p:pic>
      <p:sp>
        <p:nvSpPr>
          <p:cNvPr id="7" name="Text Box 6"/>
          <p:cNvSpPr txBox="1"/>
          <p:nvPr/>
        </p:nvSpPr>
        <p:spPr>
          <a:xfrm>
            <a:off x="1989455" y="6532245"/>
            <a:ext cx="2943860" cy="2940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Sector-wise survival in LEACH</a:t>
            </a:r>
            <a:endParaRPr lang="en-US" altLang="en-US" sz="1400" i="1">
              <a:latin typeface="Cambria" panose="02040503050406030204" charset="0"/>
              <a:cs typeface="Cambria" panose="02040503050406030204" charset="0"/>
            </a:endParaRPr>
          </a:p>
        </p:txBody>
      </p:sp>
      <p:sp>
        <p:nvSpPr>
          <p:cNvPr id="11" name="Text Box 10"/>
          <p:cNvSpPr txBox="1"/>
          <p:nvPr/>
        </p:nvSpPr>
        <p:spPr>
          <a:xfrm>
            <a:off x="7783195" y="6536055"/>
            <a:ext cx="3006090" cy="309880"/>
          </a:xfrm>
          <a:prstGeom prst="rect">
            <a:avLst/>
          </a:prstGeom>
          <a:noFill/>
        </p:spPr>
        <p:txBody>
          <a:bodyPr wrap="square" rtlCol="0">
            <a:noAutofit/>
          </a:bodyPr>
          <a:p>
            <a:r>
              <a:rPr lang="en-US" altLang="en-US" sz="1400" i="1">
                <a:latin typeface="Cambria" panose="02040503050406030204" charset="0"/>
                <a:cs typeface="Cambria" panose="02040503050406030204" charset="0"/>
                <a:sym typeface="+mn-ea"/>
              </a:rPr>
              <a:t>Fig 10: Sector-wise survival in DEECP</a:t>
            </a:r>
            <a:endParaRPr lang="en-US" altLang="en-US" sz="1400" i="1">
              <a:latin typeface="Cambria" panose="02040503050406030204" charset="0"/>
              <a:cs typeface="Cambria" panose="0204050305040603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219575" y="118745"/>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1989455" y="6532245"/>
            <a:ext cx="2943860" cy="2940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Sector-wise survival in FCM</a:t>
            </a:r>
            <a:endParaRPr lang="en-US" altLang="en-US" sz="1400" i="1">
              <a:latin typeface="Cambria" panose="02040503050406030204" charset="0"/>
              <a:cs typeface="Cambria" panose="02040503050406030204" charset="0"/>
            </a:endParaRPr>
          </a:p>
        </p:txBody>
      </p:sp>
      <p:sp>
        <p:nvSpPr>
          <p:cNvPr id="11" name="Text Box 10"/>
          <p:cNvSpPr txBox="1"/>
          <p:nvPr/>
        </p:nvSpPr>
        <p:spPr>
          <a:xfrm>
            <a:off x="7987665" y="6536055"/>
            <a:ext cx="3006090" cy="309880"/>
          </a:xfrm>
          <a:prstGeom prst="rect">
            <a:avLst/>
          </a:prstGeom>
          <a:noFill/>
        </p:spPr>
        <p:txBody>
          <a:bodyPr wrap="square" rtlCol="0">
            <a:noAutofit/>
          </a:bodyPr>
          <a:p>
            <a:r>
              <a:rPr lang="en-US" altLang="en-US" sz="1400" i="1">
                <a:latin typeface="Cambria" panose="02040503050406030204" charset="0"/>
                <a:cs typeface="Cambria" panose="02040503050406030204" charset="0"/>
                <a:sym typeface="+mn-ea"/>
              </a:rPr>
              <a:t>Fig 10: Sector-wise survival in PSO</a:t>
            </a:r>
            <a:endParaRPr lang="en-US" altLang="en-US" sz="1400" i="1">
              <a:latin typeface="Cambria" panose="02040503050406030204" charset="0"/>
              <a:cs typeface="Cambria" panose="02040503050406030204" charset="0"/>
            </a:endParaRPr>
          </a:p>
        </p:txBody>
      </p:sp>
      <p:pic>
        <p:nvPicPr>
          <p:cNvPr id="4" name="Picture 3" descr="fuzzy_sector"/>
          <p:cNvPicPr>
            <a:picLocks noChangeAspect="1"/>
          </p:cNvPicPr>
          <p:nvPr/>
        </p:nvPicPr>
        <p:blipFill>
          <a:blip r:embed="rId1"/>
          <a:srcRect t="10155" r="13920" b="8555"/>
          <a:stretch>
            <a:fillRect/>
          </a:stretch>
        </p:blipFill>
        <p:spPr>
          <a:xfrm>
            <a:off x="249555" y="831215"/>
            <a:ext cx="5815965" cy="5656580"/>
          </a:xfrm>
          <a:prstGeom prst="rect">
            <a:avLst/>
          </a:prstGeom>
        </p:spPr>
      </p:pic>
      <p:pic>
        <p:nvPicPr>
          <p:cNvPr id="12" name="Picture 11" descr="pso_sector"/>
          <p:cNvPicPr>
            <a:picLocks noChangeAspect="1"/>
          </p:cNvPicPr>
          <p:nvPr/>
        </p:nvPicPr>
        <p:blipFill>
          <a:blip r:embed="rId2"/>
          <a:srcRect t="9813" r="13319" b="8202"/>
          <a:stretch>
            <a:fillRect/>
          </a:stretch>
        </p:blipFill>
        <p:spPr>
          <a:xfrm>
            <a:off x="6196965" y="795655"/>
            <a:ext cx="5954395" cy="58000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18745"/>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4826000" y="6532880"/>
            <a:ext cx="2943860" cy="2940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Sector-wise survival in FCM</a:t>
            </a:r>
            <a:endParaRPr lang="en-US" altLang="en-US" sz="1400" i="1">
              <a:latin typeface="Cambria" panose="02040503050406030204" charset="0"/>
              <a:cs typeface="Cambria" panose="02040503050406030204" charset="0"/>
            </a:endParaRPr>
          </a:p>
        </p:txBody>
      </p:sp>
      <p:pic>
        <p:nvPicPr>
          <p:cNvPr id="5" name="Picture 4" descr="aco_sector"/>
          <p:cNvPicPr>
            <a:picLocks noChangeAspect="1"/>
          </p:cNvPicPr>
          <p:nvPr/>
        </p:nvPicPr>
        <p:blipFill>
          <a:blip r:embed="rId1"/>
          <a:srcRect t="10014" r="13723" b="8464"/>
          <a:stretch>
            <a:fillRect/>
          </a:stretch>
        </p:blipFill>
        <p:spPr>
          <a:xfrm>
            <a:off x="3124200" y="787400"/>
            <a:ext cx="5943600" cy="57842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3335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1016635" y="6531610"/>
            <a:ext cx="397002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Sector-wise survival in RLHC  (Centralized)</a:t>
            </a:r>
            <a:endParaRPr lang="en-US" altLang="en-US" sz="1400" i="1">
              <a:latin typeface="Cambria" panose="02040503050406030204" charset="0"/>
              <a:cs typeface="Cambria" panose="02040503050406030204" charset="0"/>
            </a:endParaRPr>
          </a:p>
        </p:txBody>
      </p:sp>
      <p:pic>
        <p:nvPicPr>
          <p:cNvPr id="3" name="Picture 2" descr="rlhc_cen_sector"/>
          <p:cNvPicPr>
            <a:picLocks noChangeAspect="1"/>
          </p:cNvPicPr>
          <p:nvPr/>
        </p:nvPicPr>
        <p:blipFill>
          <a:blip r:embed="rId1"/>
          <a:srcRect t="9924" r="13806" b="7840"/>
          <a:stretch>
            <a:fillRect/>
          </a:stretch>
        </p:blipFill>
        <p:spPr>
          <a:xfrm>
            <a:off x="117475" y="749300"/>
            <a:ext cx="5885180" cy="5782945"/>
          </a:xfrm>
          <a:prstGeom prst="rect">
            <a:avLst/>
          </a:prstGeom>
        </p:spPr>
      </p:pic>
      <p:pic>
        <p:nvPicPr>
          <p:cNvPr id="4" name="Picture 3" descr="rlhc_fed_sector"/>
          <p:cNvPicPr>
            <a:picLocks noChangeAspect="1"/>
          </p:cNvPicPr>
          <p:nvPr/>
        </p:nvPicPr>
        <p:blipFill>
          <a:blip r:embed="rId2"/>
          <a:srcRect t="10044" r="13029" b="8947"/>
          <a:stretch>
            <a:fillRect/>
          </a:stretch>
        </p:blipFill>
        <p:spPr>
          <a:xfrm>
            <a:off x="6192520" y="775335"/>
            <a:ext cx="5995670" cy="5751195"/>
          </a:xfrm>
          <a:prstGeom prst="rect">
            <a:avLst/>
          </a:prstGeom>
        </p:spPr>
      </p:pic>
      <p:sp>
        <p:nvSpPr>
          <p:cNvPr id="6" name="Text Box 5"/>
          <p:cNvSpPr txBox="1"/>
          <p:nvPr/>
        </p:nvSpPr>
        <p:spPr>
          <a:xfrm>
            <a:off x="7009130" y="6561455"/>
            <a:ext cx="397002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Sector-wise survival in RLHC  (Federated)</a:t>
            </a:r>
            <a:endParaRPr lang="en-US" altLang="en-US" sz="1400" i="1">
              <a:latin typeface="Cambria" panose="02040503050406030204" charset="0"/>
              <a:cs typeface="Cambria" panose="020405030504060302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4490720" y="6546215"/>
            <a:ext cx="367665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Network lifetime in terms of node death</a:t>
            </a:r>
            <a:endParaRPr lang="en-US" altLang="en-US" sz="1400" i="1">
              <a:latin typeface="Cambria" panose="02040503050406030204" charset="0"/>
              <a:cs typeface="Cambria" panose="02040503050406030204" charset="0"/>
            </a:endParaRPr>
          </a:p>
        </p:txBody>
      </p:sp>
      <p:pic>
        <p:nvPicPr>
          <p:cNvPr id="5" name="Picture 4" descr="nodedeath"/>
          <p:cNvPicPr>
            <a:picLocks noChangeAspect="1"/>
          </p:cNvPicPr>
          <p:nvPr/>
        </p:nvPicPr>
        <p:blipFill>
          <a:blip r:embed="rId1"/>
          <a:stretch>
            <a:fillRect/>
          </a:stretch>
        </p:blipFill>
        <p:spPr>
          <a:xfrm>
            <a:off x="1327150" y="643255"/>
            <a:ext cx="9278620" cy="59721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4950460" y="6531610"/>
            <a:ext cx="2695575"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Total Energy Consumption</a:t>
            </a:r>
            <a:endParaRPr lang="en-US" altLang="en-US" sz="1400" i="1">
              <a:latin typeface="Cambria" panose="02040503050406030204" charset="0"/>
              <a:cs typeface="Cambria" panose="02040503050406030204" charset="0"/>
            </a:endParaRPr>
          </a:p>
        </p:txBody>
      </p:sp>
      <p:pic>
        <p:nvPicPr>
          <p:cNvPr id="3" name="Picture 2" descr="energy"/>
          <p:cNvPicPr>
            <a:picLocks noChangeAspect="1"/>
          </p:cNvPicPr>
          <p:nvPr/>
        </p:nvPicPr>
        <p:blipFill>
          <a:blip r:embed="rId1"/>
          <a:stretch>
            <a:fillRect/>
          </a:stretch>
        </p:blipFill>
        <p:spPr>
          <a:xfrm>
            <a:off x="1108075" y="702945"/>
            <a:ext cx="9745980" cy="58140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hart 3"/>
          <p:cNvGraphicFramePr/>
          <p:nvPr/>
        </p:nvGraphicFramePr>
        <p:xfrm>
          <a:off x="7579360" y="1040765"/>
          <a:ext cx="6447155" cy="3618230"/>
        </p:xfrm>
        <a:graphic>
          <a:graphicData uri="http://schemas.openxmlformats.org/drawingml/2006/chart">
            <c:chart xmlns:c="http://schemas.openxmlformats.org/drawingml/2006/chart" xmlns:r="http://schemas.openxmlformats.org/officeDocument/2006/relationships" r:id="rId1"/>
          </a:graphicData>
        </a:graphic>
      </p:graphicFrame>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248285"/>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Mining F</a:t>
            </a:r>
            <a:r>
              <a:rPr lang="en-US" altLang="en-US" sz="3200" b="1">
                <a:latin typeface="Cambria" panose="02040503050406030204" charset="0"/>
                <a:cs typeface="Cambria" panose="02040503050406030204" charset="0"/>
                <a:sym typeface="+mn-ea"/>
              </a:rPr>
              <a:t>atalities </a:t>
            </a:r>
            <a:r>
              <a:rPr lang="en-US" altLang="en-US" sz="3200" b="1">
                <a:latin typeface="Cambria" panose="02040503050406030204" charset="0"/>
                <a:cs typeface="Cambria" panose="02040503050406030204" charset="0"/>
              </a:rPr>
              <a:t>Statistics</a:t>
            </a:r>
            <a:endParaRPr lang="en-US" altLang="en-US" sz="3200" b="1">
              <a:latin typeface="Cambria" panose="02040503050406030204" charset="0"/>
              <a:cs typeface="Cambria" panose="02040503050406030204" charset="0"/>
            </a:endParaRPr>
          </a:p>
        </p:txBody>
      </p:sp>
      <p:sp>
        <p:nvSpPr>
          <p:cNvPr id="6" name="Text Box 5"/>
          <p:cNvSpPr txBox="1"/>
          <p:nvPr/>
        </p:nvSpPr>
        <p:spPr>
          <a:xfrm>
            <a:off x="9867900" y="4752340"/>
            <a:ext cx="1678940"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
        <p:nvSpPr>
          <p:cNvPr id="7" name="Text Box 6"/>
          <p:cNvSpPr txBox="1"/>
          <p:nvPr/>
        </p:nvSpPr>
        <p:spPr>
          <a:xfrm>
            <a:off x="167640" y="5182235"/>
            <a:ext cx="11263630" cy="1403350"/>
          </a:xfrm>
          <a:prstGeom prst="rect">
            <a:avLst/>
          </a:prstGeom>
          <a:noFill/>
        </p:spPr>
        <p:txBody>
          <a:bodyPr wrap="square" rtlCol="0">
            <a:noAutofit/>
            <a:scene3d>
              <a:camera prst="orthographicFront">
                <a:rot lat="0" lon="0" rev="0"/>
              </a:camera>
              <a:lightRig rig="threePt" dir="t"/>
            </a:scene3d>
          </a:bodyPr>
          <a:p>
            <a:pPr marL="457200" indent="-457200" algn="just">
              <a:buFont typeface="Wingdings" panose="05000000000000000000" charset="0"/>
              <a:buChar char="v"/>
            </a:pPr>
            <a:r>
              <a:rPr lang="en-US" altLang="en-US" sz="2000">
                <a:latin typeface="Cambria" panose="02040503050406030204" charset="0"/>
                <a:cs typeface="Cambria" panose="02040503050406030204" charset="0"/>
              </a:rPr>
              <a:t>Over the 15 year period (2010 to 2025), total mine accidents reported is around 20,025 which leads to total deaths of 49,615</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r>
              <a:rPr lang="en-US" altLang="en-US" sz="2000">
                <a:latin typeface="Cambria" panose="02040503050406030204" charset="0"/>
                <a:cs typeface="Cambria" panose="02040503050406030204" charset="0"/>
                <a:sym typeface="+mn-ea"/>
              </a:rPr>
              <a:t>Globally, the annual number of fatal mining accidents is estimated to be in range of 300 to 400</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p:txBody>
      </p:sp>
      <p:graphicFrame>
        <p:nvGraphicFramePr>
          <p:cNvPr id="11" name="Chart 10"/>
          <p:cNvGraphicFramePr/>
          <p:nvPr/>
        </p:nvGraphicFramePr>
        <p:xfrm>
          <a:off x="94615" y="1235710"/>
          <a:ext cx="8848725" cy="394652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Box 2"/>
          <p:cNvSpPr txBox="1"/>
          <p:nvPr/>
        </p:nvSpPr>
        <p:spPr>
          <a:xfrm>
            <a:off x="7384415" y="4752340"/>
            <a:ext cx="1704975"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5257165" y="6531610"/>
            <a:ext cx="2124075"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Total  Throughput</a:t>
            </a:r>
            <a:endParaRPr lang="en-US" altLang="en-US" sz="1400" i="1">
              <a:latin typeface="Cambria" panose="02040503050406030204" charset="0"/>
              <a:cs typeface="Cambria" panose="02040503050406030204" charset="0"/>
            </a:endParaRPr>
          </a:p>
        </p:txBody>
      </p:sp>
      <p:pic>
        <p:nvPicPr>
          <p:cNvPr id="4" name="Picture 3" descr="cum"/>
          <p:cNvPicPr>
            <a:picLocks noChangeAspect="1"/>
          </p:cNvPicPr>
          <p:nvPr/>
        </p:nvPicPr>
        <p:blipFill>
          <a:blip r:embed="rId1"/>
          <a:stretch>
            <a:fillRect/>
          </a:stretch>
        </p:blipFill>
        <p:spPr>
          <a:xfrm>
            <a:off x="1270000" y="743585"/>
            <a:ext cx="9260205" cy="57829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pdr"/>
          <p:cNvPicPr>
            <a:picLocks noChangeAspect="1"/>
          </p:cNvPicPr>
          <p:nvPr/>
        </p:nvPicPr>
        <p:blipFill>
          <a:blip r:embed="rId1"/>
          <a:stretch>
            <a:fillRect/>
          </a:stretch>
        </p:blipFill>
        <p:spPr>
          <a:xfrm>
            <a:off x="1320165" y="1079500"/>
            <a:ext cx="9086850" cy="5636260"/>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5509895" y="6484620"/>
            <a:ext cx="117221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PDR</a:t>
            </a:r>
            <a:endParaRPr lang="en-US" altLang="en-US" sz="1400" i="1">
              <a:latin typeface="Cambria" panose="02040503050406030204" charset="0"/>
              <a:cs typeface="Cambria" panose="0204050305040603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5363845" y="6484620"/>
            <a:ext cx="2298700"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Q-Learning Reward</a:t>
            </a:r>
            <a:endParaRPr lang="en-US" altLang="en-US" sz="1400" i="1">
              <a:latin typeface="Cambria" panose="02040503050406030204" charset="0"/>
              <a:cs typeface="Cambria" panose="02040503050406030204" charset="0"/>
            </a:endParaRPr>
          </a:p>
        </p:txBody>
      </p:sp>
      <p:pic>
        <p:nvPicPr>
          <p:cNvPr id="4" name="Picture 3" descr="RLHC_Reward"/>
          <p:cNvPicPr>
            <a:picLocks noChangeAspect="1"/>
          </p:cNvPicPr>
          <p:nvPr/>
        </p:nvPicPr>
        <p:blipFill>
          <a:blip r:embed="rId1"/>
          <a:stretch>
            <a:fillRect/>
          </a:stretch>
        </p:blipFill>
        <p:spPr>
          <a:xfrm>
            <a:off x="1574165" y="904240"/>
            <a:ext cx="9043670" cy="53949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3973830" y="6426835"/>
            <a:ext cx="4597400"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Q-Learning Reward variation from previous round</a:t>
            </a:r>
            <a:endParaRPr lang="en-US" altLang="en-US" sz="1400" i="1">
              <a:latin typeface="Cambria" panose="02040503050406030204" charset="0"/>
              <a:cs typeface="Cambria" panose="02040503050406030204" charset="0"/>
            </a:endParaRPr>
          </a:p>
        </p:txBody>
      </p:sp>
      <p:pic>
        <p:nvPicPr>
          <p:cNvPr id="3" name="Picture 2" descr="RLHC_Reward_Diff"/>
          <p:cNvPicPr>
            <a:picLocks noChangeAspect="1"/>
          </p:cNvPicPr>
          <p:nvPr/>
        </p:nvPicPr>
        <p:blipFill>
          <a:blip r:embed="rId1"/>
          <a:stretch>
            <a:fillRect/>
          </a:stretch>
        </p:blipFill>
        <p:spPr>
          <a:xfrm>
            <a:off x="1610995" y="877570"/>
            <a:ext cx="8970010" cy="53949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0414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3" name="Picture 2" descr="rlhc_cen_sector_long"/>
          <p:cNvPicPr>
            <a:picLocks noChangeAspect="1"/>
          </p:cNvPicPr>
          <p:nvPr/>
        </p:nvPicPr>
        <p:blipFill>
          <a:blip r:embed="rId1"/>
          <a:srcRect t="10074" r="13080" b="7941"/>
          <a:stretch>
            <a:fillRect/>
          </a:stretch>
        </p:blipFill>
        <p:spPr>
          <a:xfrm>
            <a:off x="175895" y="831215"/>
            <a:ext cx="5926455" cy="5757545"/>
          </a:xfrm>
          <a:prstGeom prst="rect">
            <a:avLst/>
          </a:prstGeom>
        </p:spPr>
      </p:pic>
      <p:pic>
        <p:nvPicPr>
          <p:cNvPr id="5" name="Picture 4" descr="rlhc_fed_sector_long"/>
          <p:cNvPicPr>
            <a:picLocks noChangeAspect="1"/>
          </p:cNvPicPr>
          <p:nvPr/>
        </p:nvPicPr>
        <p:blipFill>
          <a:blip r:embed="rId2"/>
          <a:srcRect t="10376" r="12946" b="8343"/>
          <a:stretch>
            <a:fillRect/>
          </a:stretch>
        </p:blipFill>
        <p:spPr>
          <a:xfrm>
            <a:off x="6177280" y="838200"/>
            <a:ext cx="5982335" cy="5753100"/>
          </a:xfrm>
          <a:prstGeom prst="rect">
            <a:avLst/>
          </a:prstGeom>
        </p:spPr>
      </p:pic>
      <p:sp>
        <p:nvSpPr>
          <p:cNvPr id="6" name="Text Box 5"/>
          <p:cNvSpPr txBox="1"/>
          <p:nvPr/>
        </p:nvSpPr>
        <p:spPr>
          <a:xfrm>
            <a:off x="1697355" y="6576060"/>
            <a:ext cx="3398520" cy="2457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Sector-wise survival in RLHC (CEN)</a:t>
            </a:r>
            <a:endParaRPr lang="en-US" altLang="en-US" sz="1400" i="1">
              <a:latin typeface="Cambria" panose="02040503050406030204" charset="0"/>
              <a:cs typeface="Cambria" panose="02040503050406030204" charset="0"/>
            </a:endParaRPr>
          </a:p>
        </p:txBody>
      </p:sp>
      <p:sp>
        <p:nvSpPr>
          <p:cNvPr id="11" name="Text Box 10"/>
          <p:cNvSpPr txBox="1"/>
          <p:nvPr/>
        </p:nvSpPr>
        <p:spPr>
          <a:xfrm>
            <a:off x="7348220" y="6571615"/>
            <a:ext cx="3398520" cy="2457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Sector-wise survival in RLHC (FED)</a:t>
            </a:r>
            <a:endParaRPr lang="en-US" altLang="en-US" sz="1400" i="1">
              <a:latin typeface="Cambria" panose="02040503050406030204" charset="0"/>
              <a:cs typeface="Cambria" panose="0204050305040603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0414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4" name="Picture 3" descr="nodedeath_long"/>
          <p:cNvPicPr>
            <a:picLocks noChangeAspect="1"/>
          </p:cNvPicPr>
          <p:nvPr/>
        </p:nvPicPr>
        <p:blipFill>
          <a:blip r:embed="rId1"/>
          <a:stretch>
            <a:fillRect/>
          </a:stretch>
        </p:blipFill>
        <p:spPr>
          <a:xfrm>
            <a:off x="1580515" y="816610"/>
            <a:ext cx="8843645" cy="5691505"/>
          </a:xfrm>
          <a:prstGeom prst="rect">
            <a:avLst/>
          </a:prstGeom>
        </p:spPr>
      </p:pic>
      <p:sp>
        <p:nvSpPr>
          <p:cNvPr id="7" name="Text Box 6"/>
          <p:cNvSpPr txBox="1"/>
          <p:nvPr/>
        </p:nvSpPr>
        <p:spPr>
          <a:xfrm>
            <a:off x="4490720" y="6502400"/>
            <a:ext cx="367665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Network lifetime in terms of node death</a:t>
            </a:r>
            <a:endParaRPr lang="en-US" altLang="en-US" sz="1400" i="1">
              <a:latin typeface="Cambria" panose="02040503050406030204" charset="0"/>
              <a:cs typeface="Cambria" panose="0204050305040603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0414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3" name="Picture 2" descr="energy_long"/>
          <p:cNvPicPr>
            <a:picLocks noChangeAspect="1"/>
          </p:cNvPicPr>
          <p:nvPr/>
        </p:nvPicPr>
        <p:blipFill>
          <a:blip r:embed="rId1"/>
          <a:stretch>
            <a:fillRect/>
          </a:stretch>
        </p:blipFill>
        <p:spPr>
          <a:xfrm>
            <a:off x="1574165" y="848360"/>
            <a:ext cx="9337040" cy="5570220"/>
          </a:xfrm>
          <a:prstGeom prst="rect">
            <a:avLst/>
          </a:prstGeom>
        </p:spPr>
      </p:pic>
      <p:sp>
        <p:nvSpPr>
          <p:cNvPr id="5" name="Text Box 4"/>
          <p:cNvSpPr txBox="1"/>
          <p:nvPr/>
        </p:nvSpPr>
        <p:spPr>
          <a:xfrm>
            <a:off x="4935855" y="6487795"/>
            <a:ext cx="2695575"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Total Energy Consumption</a:t>
            </a:r>
            <a:endParaRPr lang="en-US" altLang="en-US" sz="1400" i="1">
              <a:latin typeface="Cambria" panose="02040503050406030204" charset="0"/>
              <a:cs typeface="Cambria" panose="020405030504060302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523740" y="10414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4" name="Picture 3" descr="cum_long"/>
          <p:cNvPicPr>
            <a:picLocks noChangeAspect="1"/>
          </p:cNvPicPr>
          <p:nvPr/>
        </p:nvPicPr>
        <p:blipFill>
          <a:blip r:embed="rId1"/>
          <a:stretch>
            <a:fillRect/>
          </a:stretch>
        </p:blipFill>
        <p:spPr>
          <a:xfrm>
            <a:off x="1487805" y="892810"/>
            <a:ext cx="8837930" cy="5518785"/>
          </a:xfrm>
          <a:prstGeom prst="rect">
            <a:avLst/>
          </a:prstGeom>
        </p:spPr>
      </p:pic>
      <p:sp>
        <p:nvSpPr>
          <p:cNvPr id="7" name="Text Box 6"/>
          <p:cNvSpPr txBox="1"/>
          <p:nvPr/>
        </p:nvSpPr>
        <p:spPr>
          <a:xfrm>
            <a:off x="5213350" y="6502400"/>
            <a:ext cx="2124075"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Total  Throughput</a:t>
            </a:r>
            <a:endParaRPr lang="en-US" altLang="en-US" sz="1400" i="1">
              <a:latin typeface="Cambria" panose="02040503050406030204" charset="0"/>
              <a:cs typeface="Cambria" panose="020405030504060302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523740" y="16256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6122035" y="6393180"/>
            <a:ext cx="111506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PDR</a:t>
            </a:r>
            <a:endParaRPr lang="en-US" altLang="en-US" sz="1400" i="1">
              <a:latin typeface="Cambria" panose="02040503050406030204" charset="0"/>
              <a:cs typeface="Cambria" panose="02040503050406030204" charset="0"/>
            </a:endParaRPr>
          </a:p>
        </p:txBody>
      </p:sp>
      <p:pic>
        <p:nvPicPr>
          <p:cNvPr id="3" name="Picture 2" descr="pdr_long"/>
          <p:cNvPicPr>
            <a:picLocks noChangeAspect="1"/>
          </p:cNvPicPr>
          <p:nvPr/>
        </p:nvPicPr>
        <p:blipFill>
          <a:blip r:embed="rId1"/>
          <a:stretch>
            <a:fillRect/>
          </a:stretch>
        </p:blipFill>
        <p:spPr>
          <a:xfrm>
            <a:off x="2317750" y="1184275"/>
            <a:ext cx="8252460" cy="512508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523740" y="16256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4" name="Picture 3" descr="RLHC_Reward_long"/>
          <p:cNvPicPr>
            <a:picLocks noChangeAspect="1"/>
          </p:cNvPicPr>
          <p:nvPr/>
        </p:nvPicPr>
        <p:blipFill>
          <a:blip r:embed="rId1"/>
          <a:stretch>
            <a:fillRect/>
          </a:stretch>
        </p:blipFill>
        <p:spPr>
          <a:xfrm>
            <a:off x="1574165" y="895985"/>
            <a:ext cx="9215120" cy="5497195"/>
          </a:xfrm>
          <a:prstGeom prst="rect">
            <a:avLst/>
          </a:prstGeom>
        </p:spPr>
      </p:pic>
      <p:sp>
        <p:nvSpPr>
          <p:cNvPr id="5" name="Text Box 4"/>
          <p:cNvSpPr txBox="1"/>
          <p:nvPr/>
        </p:nvSpPr>
        <p:spPr>
          <a:xfrm>
            <a:off x="5363845" y="6528435"/>
            <a:ext cx="2298700"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Q-Learning Reward</a:t>
            </a:r>
            <a:endParaRPr lang="en-US" altLang="en-US" sz="1400" i="1">
              <a:latin typeface="Cambria" panose="02040503050406030204" charset="0"/>
              <a:cs typeface="Cambria" panose="02040503050406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292100"/>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Causes of Mining Fatalities</a:t>
            </a:r>
            <a:endParaRPr lang="en-US" altLang="en-US" sz="3200" b="1">
              <a:latin typeface="Cambria" panose="02040503050406030204" charset="0"/>
              <a:cs typeface="Cambria" panose="02040503050406030204" charset="0"/>
            </a:endParaRPr>
          </a:p>
        </p:txBody>
      </p:sp>
      <p:sp>
        <p:nvSpPr>
          <p:cNvPr id="10" name="Text Box 9"/>
          <p:cNvSpPr txBox="1"/>
          <p:nvPr/>
        </p:nvSpPr>
        <p:spPr>
          <a:xfrm>
            <a:off x="608965" y="1261110"/>
            <a:ext cx="10588625" cy="38138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Gas Accumulation</a:t>
            </a:r>
            <a:r>
              <a:rPr lang="en-US" altLang="en-US" sz="2000">
                <a:latin typeface="Cambria" panose="02040503050406030204" charset="0"/>
                <a:cs typeface="Cambria" panose="02040503050406030204" charset="0"/>
              </a:rPr>
              <a:t> (Methane, Carbon Monoxide, Hydrogen Sulfide): If sensors die due to low energy, gas levels go undetected, leads to explosions or suffocation which can be fatal</a:t>
            </a:r>
            <a:r>
              <a:rPr lang="en-US" altLang="en-US" sz="1400">
                <a:latin typeface="Cambria" panose="02040503050406030204" charset="0"/>
                <a:cs typeface="Cambria" panose="02040503050406030204" charset="0"/>
              </a:rPr>
              <a:t>[3]</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Rock Falls/Roof Collapse</a:t>
            </a:r>
            <a:r>
              <a:rPr lang="en-US" altLang="en-US" sz="2000">
                <a:latin typeface="Cambria" panose="02040503050406030204" charset="0"/>
                <a:cs typeface="Cambria" panose="02040503050406030204" charset="0"/>
              </a:rPr>
              <a:t>:Vibration and structural stability sensors must operate continuously. If node energy depletes, blind spots occur and critical incidents happens</a:t>
            </a:r>
            <a:r>
              <a:rPr lang="en-US" altLang="en-US" sz="1400">
                <a:latin typeface="Cambria" panose="02040503050406030204" charset="0"/>
                <a:cs typeface="Cambria" panose="02040503050406030204" charset="0"/>
              </a:rPr>
              <a:t>[3][4]</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High Temperature and Humidity Build-U</a:t>
            </a:r>
            <a:r>
              <a:rPr lang="en-US" altLang="en-US" sz="2000">
                <a:latin typeface="Cambria" panose="02040503050406030204" charset="0"/>
                <a:cs typeface="Cambria" panose="02040503050406030204" charset="0"/>
              </a:rPr>
              <a:t>p: Extreme underground heat can cause heat stroke, equipment malfunction and fire</a:t>
            </a:r>
            <a:r>
              <a:rPr lang="en-US" altLang="en-US" sz="1400">
                <a:latin typeface="Cambria" panose="02040503050406030204" charset="0"/>
                <a:cs typeface="Cambria" panose="02040503050406030204" charset="0"/>
              </a:rPr>
              <a:t>[4]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Communication Failures During Emergencies</a:t>
            </a:r>
            <a:r>
              <a:rPr lang="en-US" altLang="en-US" sz="2000">
                <a:latin typeface="Cambria" panose="02040503050406030204" charset="0"/>
                <a:cs typeface="Cambria" panose="02040503050406030204" charset="0"/>
              </a:rPr>
              <a:t>: Breakdown in communication prevents alerts from reaching control rooms. Most communication failures occur due to energy depleted sensor nodes or unstable routing</a:t>
            </a:r>
            <a:r>
              <a:rPr lang="en-US" altLang="en-US" sz="1400">
                <a:latin typeface="Cambria" panose="02040503050406030204" charset="0"/>
                <a:cs typeface="Cambria" panose="02040503050406030204" charset="0"/>
              </a:rPr>
              <a:t>[4].</a:t>
            </a:r>
            <a:endParaRPr lang="en-US" altLang="en-US" sz="2000">
              <a:latin typeface="Cambria" panose="02040503050406030204" charset="0"/>
              <a:cs typeface="Cambria" panose="02040503050406030204" charset="0"/>
            </a:endParaRPr>
          </a:p>
          <a:p>
            <a:pPr indent="0" algn="just">
              <a:buFont typeface="Wingdings" panose="05000000000000000000" charset="0"/>
              <a:buNone/>
            </a:pPr>
            <a:endParaRPr lang="en-US" altLang="en-US" sz="2000">
              <a:latin typeface="Cambria" panose="02040503050406030204" charset="0"/>
              <a:cs typeface="Cambria" panose="02040503050406030204" charset="0"/>
            </a:endParaRPr>
          </a:p>
        </p:txBody>
      </p:sp>
      <p:sp>
        <p:nvSpPr>
          <p:cNvPr id="5" name="Text Box 4"/>
          <p:cNvSpPr txBox="1"/>
          <p:nvPr/>
        </p:nvSpPr>
        <p:spPr>
          <a:xfrm>
            <a:off x="609600" y="5571490"/>
            <a:ext cx="10587990" cy="1042670"/>
          </a:xfrm>
          <a:prstGeom prst="rect">
            <a:avLst/>
          </a:prstGeom>
          <a:noFill/>
        </p:spPr>
        <p:txBody>
          <a:bodyPr wrap="square" rtlCol="0">
            <a:noAutofit/>
          </a:bodyPr>
          <a:p>
            <a:pPr algn="just"/>
            <a:r>
              <a:rPr lang="en-US" altLang="en-US" i="1">
                <a:latin typeface="Cambria" panose="02040503050406030204" charset="0"/>
                <a:cs typeface="Cambria" panose="02040503050406030204" charset="0"/>
              </a:rPr>
              <a:t>In underground mines, sensing systems often fail early when WSN nodes rapidly run out of energy. By improving energy efficiency, these networks can provide continuous monitoring and timely alerts, which reduces the risk of fatalities.</a:t>
            </a:r>
            <a:endParaRPr lang="en-US" altLang="en-US" i="1">
              <a:latin typeface="Cambria" panose="02040503050406030204" charset="0"/>
              <a:cs typeface="Cambria" panose="0204050305040603020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523740" y="16256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3" name="Picture 2" descr="RLHC_Reward_Diff_long"/>
          <p:cNvPicPr>
            <a:picLocks noChangeAspect="1"/>
          </p:cNvPicPr>
          <p:nvPr/>
        </p:nvPicPr>
        <p:blipFill>
          <a:blip r:embed="rId1"/>
          <a:stretch>
            <a:fillRect/>
          </a:stretch>
        </p:blipFill>
        <p:spPr>
          <a:xfrm>
            <a:off x="1532890" y="892175"/>
            <a:ext cx="9125585" cy="5394960"/>
          </a:xfrm>
          <a:prstGeom prst="rect">
            <a:avLst/>
          </a:prstGeom>
        </p:spPr>
      </p:pic>
      <p:sp>
        <p:nvSpPr>
          <p:cNvPr id="7" name="Text Box 6"/>
          <p:cNvSpPr txBox="1"/>
          <p:nvPr/>
        </p:nvSpPr>
        <p:spPr>
          <a:xfrm>
            <a:off x="4145280" y="6426835"/>
            <a:ext cx="4597400"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Q-Learning Reward variation from previous round</a:t>
            </a:r>
            <a:endParaRPr lang="en-US" altLang="en-US" sz="1400" i="1">
              <a:latin typeface="Cambria" panose="02040503050406030204" charset="0"/>
              <a:cs typeface="Cambria" panose="020405030504060302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140335"/>
            <a:ext cx="2616835" cy="61976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24180" y="833120"/>
          <a:ext cx="11409680" cy="5774690"/>
        </p:xfrm>
        <a:graphic>
          <a:graphicData uri="http://schemas.openxmlformats.org/drawingml/2006/table">
            <a:tbl>
              <a:tblPr firstRow="1" bandRow="1">
                <a:tableStyleId>{5C22544A-7EE6-4342-B048-85BDC9FD1C3A}</a:tableStyleId>
              </a:tblPr>
              <a:tblGrid>
                <a:gridCol w="11409680"/>
              </a:tblGrid>
              <a:tr h="406400">
                <a:tc>
                  <a:txBody>
                    <a:bodyPr/>
                    <a:p>
                      <a:pPr>
                        <a:buNone/>
                      </a:pPr>
                      <a:r>
                        <a:rPr lang="en-US" sz="1800" b="0">
                          <a:solidFill>
                            <a:schemeClr val="tx1"/>
                          </a:solidFill>
                          <a:latin typeface="Cambria" panose="02040503050406030204" charset="0"/>
                          <a:cs typeface="Cambria" panose="02040503050406030204" charset="0"/>
                        </a:rPr>
                        <a:t>[1] </a:t>
                      </a:r>
                      <a:r>
                        <a:rPr lang="en-US" sz="1800" b="0">
                          <a:solidFill>
                            <a:schemeClr val="tx1"/>
                          </a:solidFill>
                          <a:latin typeface="Cambria" panose="02040503050406030204" charset="0"/>
                          <a:cs typeface="Cambria" panose="02040503050406030204" charset="0"/>
                          <a:sym typeface="+mn-ea"/>
                        </a:rPr>
                        <a:t>Online </a:t>
                      </a:r>
                      <a:r>
                        <a:rPr lang="en-US" sz="1800" b="0">
                          <a:solidFill>
                            <a:schemeClr val="tx1"/>
                          </a:solidFill>
                          <a:latin typeface="Cambria" panose="02040503050406030204" charset="0"/>
                          <a:cs typeface="Cambria" panose="02040503050406030204" charset="0"/>
                          <a:sym typeface="+mn-ea"/>
                        </a:rPr>
                        <a:t>Data Source: </a:t>
                      </a:r>
                      <a:r>
                        <a:rPr lang="en-US" altLang="en-US" sz="1800" b="0">
                          <a:solidFill>
                            <a:schemeClr val="tx1"/>
                          </a:solidFill>
                          <a:latin typeface="Cambria" panose="02040503050406030204" charset="0"/>
                          <a:cs typeface="Cambria" panose="02040503050406030204" charset="0"/>
                          <a:sym typeface="+mn-ea"/>
                        </a:rPr>
                        <a:t>Directorate General of Mines Safety (DGMS) - https://www.dgms.gov.in</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[2] </a:t>
                      </a:r>
                      <a:r>
                        <a:rPr lang="en-US" sz="1800">
                          <a:solidFill>
                            <a:schemeClr val="tx1"/>
                          </a:solidFill>
                          <a:latin typeface="Cambria" panose="02040503050406030204" charset="0"/>
                          <a:cs typeface="Cambria" panose="02040503050406030204" charset="0"/>
                          <a:sym typeface="+mn-ea"/>
                        </a:rPr>
                        <a:t>Online Data Source: </a:t>
                      </a:r>
                      <a:r>
                        <a:rPr lang="en-US" altLang="en-US" sz="1800" b="0">
                          <a:solidFill>
                            <a:schemeClr val="tx1"/>
                          </a:solidFill>
                          <a:latin typeface="Cambria" panose="02040503050406030204" charset="0"/>
                          <a:cs typeface="Cambria" panose="02040503050406030204" charset="0"/>
                        </a:rPr>
                        <a:t>https://www.assocham.org/uploads/files/Study_Indian%20Mineral%202022.pdf</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[3] S. Saha, S. C. Bakshi, A. Pramanik and R. Lakshmanan, "On Underground Coal Mine Environment Monitoring with LoRa Range Extension," 2023 </a:t>
                      </a:r>
                      <a:r>
                        <a:rPr lang="en-US" altLang="en-US" sz="1800" b="0" i="1">
                          <a:solidFill>
                            <a:schemeClr val="tx1"/>
                          </a:solidFill>
                          <a:latin typeface="Cambria" panose="02040503050406030204" charset="0"/>
                          <a:cs typeface="Cambria" panose="02040503050406030204" charset="0"/>
                        </a:rPr>
                        <a:t>5th International Conference on Energy, Power and Environmen</a:t>
                      </a:r>
                      <a:r>
                        <a:rPr lang="en-US" altLang="en-US" sz="1800" b="0">
                          <a:solidFill>
                            <a:schemeClr val="tx1"/>
                          </a:solidFill>
                          <a:latin typeface="Cambria" panose="02040503050406030204" charset="0"/>
                          <a:cs typeface="Cambria" panose="02040503050406030204" charset="0"/>
                        </a:rPr>
                        <a:t>t: Towards Flexible Green Energy Technologies (ICEPE), Shillong, India, 2023, pp. 1-6, doi: 10.1109/ICEPE57949.2023.10201552.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[4] M. Amanzadeh, S. M. Aminossadati, M. S. Kizil, E. Sheridan and W. P. Bowen, "A microfabricated fibre optic sensor for methane gas measurement in underground coal mines," 2012 </a:t>
                      </a:r>
                      <a:r>
                        <a:rPr lang="en-US" altLang="en-US" sz="1800" b="0" i="1">
                          <a:solidFill>
                            <a:schemeClr val="tx1"/>
                          </a:solidFill>
                          <a:latin typeface="Cambria" panose="02040503050406030204" charset="0"/>
                          <a:cs typeface="Cambria" panose="02040503050406030204" charset="0"/>
                        </a:rPr>
                        <a:t>Photonics Global Conference (PGC</a:t>
                      </a:r>
                      <a:r>
                        <a:rPr lang="en-US" altLang="en-US" sz="1800" b="0">
                          <a:solidFill>
                            <a:schemeClr val="tx1"/>
                          </a:solidFill>
                          <a:latin typeface="Cambria" panose="02040503050406030204" charset="0"/>
                          <a:cs typeface="Cambria" panose="02040503050406030204" charset="0"/>
                        </a:rPr>
                        <a:t>), Singapore, 2012, pp. 1-5, doi: 10.1109/PGC.2012.6457999</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[5]</a:t>
                      </a:r>
                      <a:r>
                        <a:rPr lang="en-US" sz="1800">
                          <a:solidFill>
                            <a:schemeClr val="tx1"/>
                          </a:solidFill>
                          <a:latin typeface="Cambria" panose="02040503050406030204" charset="0"/>
                          <a:cs typeface="Cambria" panose="02040503050406030204" charset="0"/>
                          <a:sym typeface="+mn-ea"/>
                        </a:rPr>
                        <a:t> </a:t>
                      </a:r>
                      <a:r>
                        <a:rPr lang="en-US" altLang="en-US" sz="1800">
                          <a:solidFill>
                            <a:schemeClr val="tx1"/>
                          </a:solidFill>
                          <a:latin typeface="Cambria" panose="02040503050406030204" charset="0"/>
                          <a:cs typeface="Cambria" panose="02040503050406030204" charset="0"/>
                          <a:sym typeface="+mn-ea"/>
                        </a:rPr>
                        <a:t>B. R. Al-Kaseem, Z. K. Taha, S. W. Abdulmajeedand H. S. Al-Raweshidy, “</a:t>
                      </a:r>
                      <a:r>
                        <a:rPr lang="en-US" altLang="en-US" sz="1800" i="1">
                          <a:solidFill>
                            <a:schemeClr val="tx1"/>
                          </a:solidFill>
                          <a:latin typeface="Cambria" panose="02040503050406030204" charset="0"/>
                          <a:cs typeface="Cambria" panose="02040503050406030204" charset="0"/>
                          <a:sym typeface="+mn-ea"/>
                        </a:rPr>
                        <a:t>Optimized energy–efficient path planning strategy in WSN with multiple mobile sinks</a:t>
                      </a:r>
                      <a:r>
                        <a:rPr lang="en-US" altLang="en-US" sz="1800">
                          <a:solidFill>
                            <a:schemeClr val="tx1"/>
                          </a:solidFill>
                          <a:latin typeface="Cambria" panose="02040503050406030204" charset="0"/>
                          <a:cs typeface="Cambria" panose="02040503050406030204" charset="0"/>
                          <a:sym typeface="+mn-ea"/>
                        </a:rPr>
                        <a:t>,”</a:t>
                      </a:r>
                      <a:r>
                        <a:rPr lang="en-US" altLang="en-US" sz="1800" i="1">
                          <a:solidFill>
                            <a:schemeClr val="tx1"/>
                          </a:solidFill>
                          <a:latin typeface="Cambria" panose="02040503050406030204" charset="0"/>
                          <a:cs typeface="Cambria" panose="02040503050406030204" charset="0"/>
                          <a:sym typeface="+mn-ea"/>
                        </a:rPr>
                        <a:t> IEEE Access, vol. 9</a:t>
                      </a:r>
                      <a:r>
                        <a:rPr lang="en-US" altLang="en-US" sz="1800">
                          <a:solidFill>
                            <a:schemeClr val="tx1"/>
                          </a:solidFill>
                          <a:latin typeface="Cambria" panose="02040503050406030204" charset="0"/>
                          <a:cs typeface="Cambria" panose="02040503050406030204" charset="0"/>
                          <a:sym typeface="+mn-ea"/>
                        </a:rPr>
                        <a:t>, pp. 79994–80007, Jun. 2021, doi: 10.1109/ACCESS.2021.3087086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[6] </a:t>
                      </a:r>
                      <a:r>
                        <a:rPr lang="en-US" altLang="en-US" sz="1800">
                          <a:solidFill>
                            <a:schemeClr val="tx1"/>
                          </a:solidFill>
                          <a:latin typeface="Cambria" panose="02040503050406030204" charset="0"/>
                          <a:cs typeface="Cambria" panose="02040503050406030204" charset="0"/>
                          <a:sym typeface="+mn-ea"/>
                        </a:rPr>
                        <a:t>R. Alsaqour, E. S. Ali, R. A. Mokhtar, R. A. Saeed, H. Alhumyaniand M. Abdelhaq,</a:t>
                      </a:r>
                      <a:r>
                        <a:rPr lang="en-US" altLang="en-US" sz="1800">
                          <a:solidFill>
                            <a:schemeClr val="tx1"/>
                          </a:solidFill>
                          <a:latin typeface="Cambria" panose="02040503050406030204" charset="0"/>
                          <a:cs typeface="Cambria" panose="02040503050406030204" charset="0"/>
                          <a:sym typeface="+mn-ea"/>
                        </a:rPr>
                        <a:t> “Efficient energy mechanism in heterogeneous WSNs for underground mining monitoring applications,” </a:t>
                      </a:r>
                      <a:r>
                        <a:rPr lang="en-US" altLang="en-US" sz="1800" i="1">
                          <a:solidFill>
                            <a:schemeClr val="tx1"/>
                          </a:solidFill>
                          <a:latin typeface="Cambria" panose="02040503050406030204" charset="0"/>
                          <a:cs typeface="Cambria" panose="02040503050406030204" charset="0"/>
                          <a:sym typeface="+mn-ea"/>
                        </a:rPr>
                        <a:t>IEEE Access, vol. 10, pp</a:t>
                      </a:r>
                      <a:r>
                        <a:rPr lang="en-US" altLang="en-US" sz="1800">
                          <a:solidFill>
                            <a:schemeClr val="tx1"/>
                          </a:solidFill>
                          <a:latin typeface="Cambria" panose="02040503050406030204" charset="0"/>
                          <a:cs typeface="Cambria" panose="02040503050406030204" charset="0"/>
                          <a:sym typeface="+mn-ea"/>
                        </a:rPr>
                        <a:t>. 100123–100138, Jul. 2022, doi: 10.1109/ACCESS.2022.3188654.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[7] </a:t>
                      </a:r>
                      <a:r>
                        <a:rPr lang="en-US" altLang="en-US" sz="1800">
                          <a:solidFill>
                            <a:schemeClr val="tx1"/>
                          </a:solidFill>
                          <a:latin typeface="Cambria" panose="02040503050406030204" charset="0"/>
                          <a:cs typeface="Cambria" panose="02040503050406030204" charset="0"/>
                          <a:sym typeface="+mn-ea"/>
                        </a:rPr>
                        <a:t>F. M. Salman, A. A. Mohammedand A. F. Mutar, “</a:t>
                      </a:r>
                      <a:r>
                        <a:rPr lang="en-US" altLang="en-US" sz="1800">
                          <a:solidFill>
                            <a:schemeClr val="tx1"/>
                          </a:solidFill>
                          <a:latin typeface="Cambria" panose="02040503050406030204" charset="0"/>
                          <a:cs typeface="Cambria" panose="02040503050406030204" charset="0"/>
                          <a:sym typeface="+mn-ea"/>
                        </a:rPr>
                        <a:t>Optimization of LEACH protocol for WSNs in terms of energy efficiency and network lifetime,” Journal of Cyber Security and Mobility, </a:t>
                      </a:r>
                      <a:r>
                        <a:rPr lang="en-US" altLang="en-US" sz="1800" i="1">
                          <a:solidFill>
                            <a:schemeClr val="tx1"/>
                          </a:solidFill>
                          <a:latin typeface="Cambria" panose="02040503050406030204" charset="0"/>
                          <a:cs typeface="Cambria" panose="02040503050406030204" charset="0"/>
                          <a:sym typeface="+mn-ea"/>
                        </a:rPr>
                        <a:t>IEEE </a:t>
                      </a:r>
                      <a:r>
                        <a:rPr lang="en-US" altLang="en-US" sz="1800" i="1">
                          <a:solidFill>
                            <a:schemeClr val="tx1"/>
                          </a:solidFill>
                          <a:latin typeface="Cambria" panose="02040503050406030204" charset="0"/>
                          <a:cs typeface="Cambria" panose="02040503050406030204" charset="0"/>
                          <a:sym typeface="+mn-ea"/>
                        </a:rPr>
                        <a:t>vol. 12, no</a:t>
                      </a:r>
                      <a:r>
                        <a:rPr lang="en-US" altLang="en-US" sz="1800">
                          <a:solidFill>
                            <a:schemeClr val="tx1"/>
                          </a:solidFill>
                          <a:latin typeface="Cambria" panose="02040503050406030204" charset="0"/>
                          <a:cs typeface="Cambria" panose="02040503050406030204" charset="0"/>
                          <a:sym typeface="+mn-ea"/>
                        </a:rPr>
                        <a:t>. 3, pp. 275–296, May 2023, doi: 10.13052/jcsm2245-1439.1232.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76835"/>
            <a:ext cx="261683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52120" y="789305"/>
          <a:ext cx="11469370" cy="5981700"/>
        </p:xfrm>
        <a:graphic>
          <a:graphicData uri="http://schemas.openxmlformats.org/drawingml/2006/table">
            <a:tbl>
              <a:tblPr firstRow="1" bandRow="1">
                <a:tableStyleId>{5C22544A-7EE6-4342-B048-85BDC9FD1C3A}</a:tableStyleId>
              </a:tblPr>
              <a:tblGrid>
                <a:gridCol w="11469370"/>
              </a:tblGrid>
              <a:tr h="406400">
                <a:tc>
                  <a:txBody>
                    <a:bodyPr/>
                    <a:p>
                      <a:pPr>
                        <a:buNone/>
                      </a:pPr>
                      <a:r>
                        <a:rPr lang="en-US" altLang="en-US" sz="1800" b="0">
                          <a:solidFill>
                            <a:schemeClr val="tx1"/>
                          </a:solidFill>
                          <a:latin typeface="Cambria" panose="02040503050406030204" charset="0"/>
                          <a:cs typeface="Cambria" panose="02040503050406030204" charset="0"/>
                        </a:rPr>
                        <a:t>[8] </a:t>
                      </a:r>
                      <a:r>
                        <a:rPr lang="en-US" altLang="en-US" sz="1800" b="0">
                          <a:solidFill>
                            <a:schemeClr val="tx1"/>
                          </a:solidFill>
                          <a:latin typeface="Cambria" panose="02040503050406030204" charset="0"/>
                          <a:cs typeface="Cambria" panose="02040503050406030204" charset="0"/>
                          <a:sym typeface="+mn-ea"/>
                        </a:rPr>
                        <a:t>M. Gamal, N. E. Mekky, H. H. Solimanand N. A. Hikal, “Enhancing the lifetime of wireless sensor networks using fuzzy logic LEACH technique-based particle swarm optimization,” </a:t>
                      </a:r>
                      <a:r>
                        <a:rPr lang="en-US" altLang="en-US" sz="1800" b="0" i="1">
                          <a:solidFill>
                            <a:schemeClr val="tx1"/>
                          </a:solidFill>
                          <a:latin typeface="Cambria" panose="02040503050406030204" charset="0"/>
                          <a:cs typeface="Cambria" panose="02040503050406030204" charset="0"/>
                          <a:sym typeface="+mn-ea"/>
                        </a:rPr>
                        <a:t>IEEE Access,</a:t>
                      </a:r>
                      <a:r>
                        <a:rPr lang="en-US" altLang="en-US" sz="1800" b="0">
                          <a:solidFill>
                            <a:schemeClr val="tx1"/>
                          </a:solidFill>
                          <a:latin typeface="Cambria" panose="02040503050406030204" charset="0"/>
                          <a:cs typeface="Cambria" panose="02040503050406030204" charset="0"/>
                          <a:sym typeface="+mn-ea"/>
                        </a:rPr>
                        <a:t> vol. 10, pp. 36935–36948, Mar. 2022, doi: 10.1109/ACCESS.2022.3163254.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[9] </a:t>
                      </a:r>
                      <a:r>
                        <a:rPr lang="en-US" altLang="en-US" sz="1800">
                          <a:solidFill>
                            <a:schemeClr val="tx1"/>
                          </a:solidFill>
                          <a:latin typeface="Cambria" panose="02040503050406030204" charset="0"/>
                          <a:cs typeface="Cambria" panose="02040503050406030204" charset="0"/>
                          <a:sym typeface="+mn-ea"/>
                        </a:rPr>
                        <a:t>S. Mohapatra, P. K. Behera, P. K. Sahoo, S. K. Bisoy “Mobility induced multi-hop LEACH protocol in heterogeneous mobile network,”</a:t>
                      </a:r>
                      <a:r>
                        <a:rPr lang="en-US" altLang="en-US" sz="1800" i="1">
                          <a:solidFill>
                            <a:schemeClr val="tx1"/>
                          </a:solidFill>
                          <a:latin typeface="Cambria" panose="02040503050406030204" charset="0"/>
                          <a:cs typeface="Cambria" panose="02040503050406030204" charset="0"/>
                          <a:sym typeface="+mn-ea"/>
                        </a:rPr>
                        <a:t> IEEE Access, vol. 10</a:t>
                      </a:r>
                      <a:r>
                        <a:rPr lang="en-US" altLang="en-US" sz="1800">
                          <a:solidFill>
                            <a:schemeClr val="tx1"/>
                          </a:solidFill>
                          <a:latin typeface="Cambria" panose="02040503050406030204" charset="0"/>
                          <a:cs typeface="Cambria" panose="02040503050406030204" charset="0"/>
                          <a:sym typeface="+mn-ea"/>
                        </a:rPr>
                        <a:t>, pp. 132895–132907, Dec. 2022, doi: 10.1109/ACCESS.2022.3228576.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[10] </a:t>
                      </a:r>
                      <a:r>
                        <a:rPr lang="en-US" altLang="en-US" sz="1800">
                          <a:solidFill>
                            <a:schemeClr val="tx1"/>
                          </a:solidFill>
                          <a:latin typeface="Cambria" panose="02040503050406030204" charset="0"/>
                          <a:cs typeface="Cambria" panose="02040503050406030204" charset="0"/>
                          <a:sym typeface="+mn-ea"/>
                        </a:rPr>
                        <a:t>Zhu, B., Bedeer, E., Nguyen, H. H., Barton, R., &amp; Henry, J. (2022). “UAV Trajectory Planning in Wireless Sensor Networks for Energy Consumption Minimization by Deep Reinforcement Learning”. I</a:t>
                      </a:r>
                      <a:r>
                        <a:rPr lang="en-US" altLang="en-US" sz="1800" i="1">
                          <a:solidFill>
                            <a:schemeClr val="tx1"/>
                          </a:solidFill>
                          <a:latin typeface="Cambria" panose="02040503050406030204" charset="0"/>
                          <a:cs typeface="Cambria" panose="02040503050406030204" charset="0"/>
                          <a:sym typeface="+mn-ea"/>
                        </a:rPr>
                        <a:t>EEE Transactions on Vehicular Technology, </a:t>
                      </a:r>
                      <a:r>
                        <a:rPr lang="en-US" altLang="en-US" sz="1800">
                          <a:solidFill>
                            <a:schemeClr val="tx1"/>
                          </a:solidFill>
                          <a:latin typeface="Cambria" panose="02040503050406030204" charset="0"/>
                          <a:cs typeface="Cambria" panose="02040503050406030204" charset="0"/>
                          <a:sym typeface="+mn-ea"/>
                        </a:rPr>
                        <a:t>70(9), 9540–9554. doi:10.1109/TVT.2021.3102161</a:t>
                      </a:r>
                      <a:r>
                        <a:rPr lang="en-US" sz="1800">
                          <a:solidFill>
                            <a:schemeClr val="tx1"/>
                          </a:solidFill>
                          <a:latin typeface="Cambria" panose="02040503050406030204" charset="0"/>
                          <a:cs typeface="Cambria" panose="02040503050406030204" charset="0"/>
                          <a:sym typeface="+mn-ea"/>
                        </a:rPr>
                        <a:t> </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[11] </a:t>
                      </a:r>
                      <a:r>
                        <a:rPr lang="en-US" altLang="en-US" sz="1800">
                          <a:solidFill>
                            <a:schemeClr val="tx1"/>
                          </a:solidFill>
                          <a:latin typeface="Cambria" panose="02040503050406030204" charset="0"/>
                          <a:cs typeface="Cambria" panose="02040503050406030204" charset="0"/>
                          <a:sym typeface="+mn-ea"/>
                        </a:rPr>
                        <a:t>Abose, T. A., Tekulapally, V., Kejela, D. C., Megersa, K. T., Daka, S. T., &amp; Jember, K. A. (2024). “Optimized Cluster Routing Protocol With Energy-Sustainable Mechanisms for Wireless Sensor Networks.” </a:t>
                      </a:r>
                      <a:r>
                        <a:rPr lang="en-US" altLang="en-US" sz="1800" i="1">
                          <a:solidFill>
                            <a:schemeClr val="tx1"/>
                          </a:solidFill>
                          <a:latin typeface="Cambria" panose="02040503050406030204" charset="0"/>
                          <a:cs typeface="Cambria" panose="02040503050406030204" charset="0"/>
                          <a:sym typeface="+mn-ea"/>
                        </a:rPr>
                        <a:t>IEEE Access,</a:t>
                      </a:r>
                      <a:r>
                        <a:rPr lang="en-US" altLang="en-US" sz="1800">
                          <a:solidFill>
                            <a:schemeClr val="tx1"/>
                          </a:solidFill>
                          <a:latin typeface="Cambria" panose="02040503050406030204" charset="0"/>
                          <a:cs typeface="Cambria" panose="02040503050406030204" charset="0"/>
                          <a:sym typeface="+mn-ea"/>
                        </a:rPr>
                        <a:t> 12, 99661-99671. doi:10.1109/ACCESS.2024.3429645</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[12] </a:t>
                      </a:r>
                      <a:r>
                        <a:rPr lang="en-US" altLang="en-US" sz="1800">
                          <a:solidFill>
                            <a:schemeClr val="tx1"/>
                          </a:solidFill>
                          <a:latin typeface="Cambria" panose="02040503050406030204" charset="0"/>
                          <a:cs typeface="Cambria" panose="02040503050406030204" charset="0"/>
                          <a:sym typeface="+mn-ea"/>
                        </a:rPr>
                        <a:t>Chowdhury, A. R., Bakshi, S. C., Pramanik, A., &amp; Roy, G. C. (2024). “Design and Study of LoRa-Based IIoT Network for Underground Coal Mine Environment.”</a:t>
                      </a:r>
                      <a:r>
                        <a:rPr lang="en-US" altLang="en-US" sz="1800" i="1">
                          <a:solidFill>
                            <a:schemeClr val="tx1"/>
                          </a:solidFill>
                          <a:latin typeface="Cambria" panose="02040503050406030204" charset="0"/>
                          <a:cs typeface="Cambria" panose="02040503050406030204" charset="0"/>
                          <a:sym typeface="+mn-ea"/>
                        </a:rPr>
                        <a:t> IEEE Access.</a:t>
                      </a:r>
                      <a:r>
                        <a:rPr lang="en-US" altLang="en-US" sz="1800">
                          <a:solidFill>
                            <a:schemeClr val="tx1"/>
                          </a:solidFill>
                          <a:latin typeface="Cambria" panose="02040503050406030204" charset="0"/>
                          <a:cs typeface="Cambria" panose="02040503050406030204" charset="0"/>
                          <a:sym typeface="+mn-ea"/>
                        </a:rPr>
                        <a:t> DOI: 10.1109/ACCESS.2024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[13] </a:t>
                      </a:r>
                      <a:r>
                        <a:rPr lang="en-US" altLang="en-US" sz="1800">
                          <a:solidFill>
                            <a:schemeClr val="tx1"/>
                          </a:solidFill>
                          <a:latin typeface="Cambria" panose="02040503050406030204" charset="0"/>
                          <a:cs typeface="Cambria" panose="02040503050406030204" charset="0"/>
                          <a:sym typeface="+mn-ea"/>
                        </a:rPr>
                        <a:t>Abdul Aleem &amp; Rajesh Thumma “</a:t>
                      </a:r>
                      <a:r>
                        <a:rPr lang="en-US" altLang="en-US" sz="1800" i="1">
                          <a:solidFill>
                            <a:schemeClr val="tx1"/>
                          </a:solidFill>
                          <a:latin typeface="Cambria" panose="02040503050406030204" charset="0"/>
                          <a:cs typeface="Cambria" panose="02040503050406030204" charset="0"/>
                          <a:sym typeface="+mn-ea"/>
                        </a:rPr>
                        <a:t>Optimizing Energy Efficiency in IoT-Enabled Wireless Sensor Networks Using an Integrated EEKA-K-means Approach</a:t>
                      </a:r>
                      <a:r>
                        <a:rPr lang="en-US" altLang="en-US" sz="1800">
                          <a:solidFill>
                            <a:schemeClr val="tx1"/>
                          </a:solidFill>
                          <a:latin typeface="Cambria" panose="02040503050406030204" charset="0"/>
                          <a:cs typeface="Cambria" panose="02040503050406030204" charset="0"/>
                          <a:sym typeface="+mn-ea"/>
                        </a:rPr>
                        <a:t>” by EEE Sensors Journal, 2025. DOI: 10.1109/JSEN.2025.3582381</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[14] Chaudhari, A., Deshpande (2025). Energy-efficient Q-learning-based routing in wireless sensor networks. </a:t>
                      </a:r>
                      <a:r>
                        <a:rPr lang="en-US" altLang="en-US" sz="1800" b="0" i="1">
                          <a:solidFill>
                            <a:schemeClr val="tx1"/>
                          </a:solidFill>
                          <a:latin typeface="Cambria" panose="02040503050406030204" charset="0"/>
                          <a:cs typeface="Cambria" panose="02040503050406030204" charset="0"/>
                        </a:rPr>
                        <a:t>International Journal on Smart Sensing and Intelligent Systems,</a:t>
                      </a:r>
                      <a:r>
                        <a:rPr lang="en-US" altLang="en-US" sz="1800" b="0">
                          <a:solidFill>
                            <a:schemeClr val="tx1"/>
                          </a:solidFill>
                          <a:latin typeface="Cambria" panose="02040503050406030204" charset="0"/>
                          <a:cs typeface="Cambria" panose="02040503050406030204" charset="0"/>
                        </a:rPr>
                        <a:t> https://doi.org/10.2478/ijssis-2025-0008</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sz="1800">
                          <a:solidFill>
                            <a:schemeClr val="tx1"/>
                          </a:solidFill>
                          <a:latin typeface="Cambria" panose="02040503050406030204" charset="0"/>
                          <a:cs typeface="Cambria" panose="02040503050406030204" charset="0"/>
                          <a:sym typeface="+mn-ea"/>
                        </a:rPr>
                        <a:t>[15] </a:t>
                      </a:r>
                      <a:r>
                        <a:rPr lang="en-US" sz="1800">
                          <a:solidFill>
                            <a:schemeClr val="tx1"/>
                          </a:solidFill>
                          <a:latin typeface="Cambria" panose="02040503050406030204" charset="0"/>
                          <a:cs typeface="Cambria" panose="02040503050406030204" charset="0"/>
                          <a:sym typeface="+mn-ea"/>
                        </a:rPr>
                        <a:t> Available Online Book : </a:t>
                      </a:r>
                      <a:r>
                        <a:rPr lang="en-US" altLang="en-US" sz="1800">
                          <a:solidFill>
                            <a:schemeClr val="tx1"/>
                          </a:solidFill>
                          <a:latin typeface="Cambria" panose="02040503050406030204" charset="0"/>
                          <a:cs typeface="Cambria" panose="02040503050406030204" charset="0"/>
                          <a:sym typeface="+mn-ea"/>
                        </a:rPr>
                        <a:t>https://web.stanford.edu/class/psych209/Readings/SuttonBartoIPRLBook2ndEd.pdf</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Oval 4"/>
          <p:cNvSpPr/>
          <p:nvPr/>
        </p:nvSpPr>
        <p:spPr>
          <a:xfrm>
            <a:off x="3966210" y="1387475"/>
            <a:ext cx="4140200" cy="398145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4841875" y="2722245"/>
            <a:ext cx="2555875" cy="706755"/>
          </a:xfrm>
          <a:prstGeom prst="rect">
            <a:avLst/>
          </a:prstGeom>
          <a:noFill/>
        </p:spPr>
        <p:txBody>
          <a:bodyPr wrap="square" rtlCol="0">
            <a:spAutoFit/>
          </a:bodyPr>
          <a:p>
            <a:r>
              <a:rPr lang="en-US" sz="4000">
                <a:latin typeface="Cambria" panose="02040503050406030204" charset="0"/>
                <a:cs typeface="Cambria" panose="02040503050406030204" charset="0"/>
              </a:rPr>
              <a:t>Thank You</a:t>
            </a:r>
            <a:endParaRPr lang="en-US" sz="4000">
              <a:latin typeface="Cambria" panose="02040503050406030204" charset="0"/>
              <a:cs typeface="Cambria" panose="02040503050406030204" charset="0"/>
            </a:endParaRPr>
          </a:p>
        </p:txBody>
      </p:sp>
      <p:sp>
        <p:nvSpPr>
          <p:cNvPr id="4" name="Text Box 3"/>
          <p:cNvSpPr txBox="1"/>
          <p:nvPr/>
        </p:nvSpPr>
        <p:spPr>
          <a:xfrm>
            <a:off x="5172075" y="3429000"/>
            <a:ext cx="1748155" cy="398780"/>
          </a:xfrm>
          <a:prstGeom prst="rect">
            <a:avLst/>
          </a:prstGeom>
          <a:noFill/>
        </p:spPr>
        <p:txBody>
          <a:bodyPr wrap="square" rtlCol="0">
            <a:spAutoFit/>
          </a:bodyPr>
          <a:p>
            <a:r>
              <a:rPr lang="en-US" sz="2000">
                <a:latin typeface="Cambria" panose="02040503050406030204" charset="0"/>
                <a:cs typeface="Cambria" panose="02040503050406030204" charset="0"/>
              </a:rPr>
              <a:t>Open to Q&amp;A</a:t>
            </a:r>
            <a:endParaRPr lang="en-US" sz="2000">
              <a:latin typeface="Cambria" panose="02040503050406030204" charset="0"/>
              <a:cs typeface="Cambria" panose="02040503050406030204" charset="0"/>
            </a:endParaRPr>
          </a:p>
        </p:txBody>
      </p:sp>
      <p:sp>
        <p:nvSpPr>
          <p:cNvPr id="6" name="Oval 5"/>
          <p:cNvSpPr/>
          <p:nvPr/>
        </p:nvSpPr>
        <p:spPr>
          <a:xfrm>
            <a:off x="3494405" y="140906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Oval 10"/>
          <p:cNvSpPr/>
          <p:nvPr/>
        </p:nvSpPr>
        <p:spPr>
          <a:xfrm>
            <a:off x="6809740" y="362267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230505"/>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50190" y="1024255"/>
          <a:ext cx="11691895" cy="5643880"/>
        </p:xfrm>
        <a:graphic>
          <a:graphicData uri="http://schemas.openxmlformats.org/drawingml/2006/table">
            <a:tbl>
              <a:tblPr firstRow="1" bandRow="1">
                <a:tableStyleId>{5C22544A-7EE6-4342-B048-85BDC9FD1C3A}</a:tableStyleId>
              </a:tblPr>
              <a:tblGrid>
                <a:gridCol w="448945"/>
                <a:gridCol w="5139690"/>
                <a:gridCol w="2119342"/>
                <a:gridCol w="1477573"/>
                <a:gridCol w="2506345"/>
              </a:tblGrid>
              <a:tr h="781050">
                <a:tc>
                  <a:txBody>
                    <a:bodyPr/>
                    <a:p>
                      <a:pPr algn="l">
                        <a:buNone/>
                      </a:pPr>
                      <a:r>
                        <a:rPr lang="en-US" altLang="en-US" sz="2000">
                          <a:latin typeface="Cambria" panose="02040503050406030204" charset="0"/>
                          <a:cs typeface="Cambria" panose="02040503050406030204" charset="0"/>
                        </a:rPr>
                        <a:t>Sl </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1</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Al-Kaseem et al. (2021) Optimized Energy-Efficient Path Planning with Multiple Mobile Sinks</a:t>
                      </a:r>
                      <a:r>
                        <a:rPr lang="en-US" altLang="en-US" sz="1400">
                          <a:latin typeface="Cambria" panose="02040503050406030204" charset="0"/>
                          <a:cs typeface="Cambria" panose="02040503050406030204" charset="0"/>
                        </a:rPr>
                        <a:t>[5]</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Ant Colony Optimization + Genetic Algorithm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66%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Heavy computation demand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2</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Raed et al. (2022) Efficient Energy Mechanism for Underground Mining Monitoring</a:t>
                      </a:r>
                      <a:r>
                        <a:rPr lang="en-US" altLang="en-US" sz="1400">
                          <a:latin typeface="Cambria" panose="02040503050406030204" charset="0"/>
                          <a:cs typeface="Cambria" panose="02040503050406030204" charset="0"/>
                        </a:rPr>
                        <a:t>[6]</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Enhanced LEACH + DEECP</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25%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a:t>
                      </a:r>
                      <a:r>
                        <a:rPr lang="en-US" altLang="en-US" sz="1600">
                          <a:latin typeface="Cambria" panose="02040503050406030204" charset="0"/>
                          <a:cs typeface="Cambria" panose="02040503050406030204" charset="0"/>
                          <a:sym typeface="+mn-ea"/>
                        </a:rPr>
                        <a:t>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3</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Salman et al. (2022) Optimization of LEACH Protocol for WSNs in Terms of Energy Efficiency and Network Lifetime</a:t>
                      </a:r>
                      <a:r>
                        <a:rPr lang="en-US" altLang="en-US" sz="1400">
                          <a:latin typeface="Cambria" panose="02040503050406030204" charset="0"/>
                          <a:cs typeface="Cambria" panose="02040503050406030204" charset="0"/>
                        </a:rPr>
                        <a:t>[7]</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Particle Swarm Optimization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30%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4</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Gamal et al. (2022) Enhancing Lifetime of WSNs Using Fuzzy Logic LEACH and </a:t>
                      </a:r>
                      <a:r>
                        <a:rPr lang="en-US" altLang="en-US" sz="1600">
                          <a:latin typeface="Cambria" panose="02040503050406030204" charset="0"/>
                          <a:cs typeface="Cambria" panose="02040503050406030204" charset="0"/>
                          <a:sym typeface="+mn-ea"/>
                        </a:rPr>
                        <a:t>Particle Swarm Optimization</a:t>
                      </a:r>
                      <a:r>
                        <a:rPr lang="en-US" altLang="en-US" sz="1400">
                          <a:latin typeface="Cambria" panose="02040503050406030204" charset="0"/>
                          <a:cs typeface="Cambria" panose="02040503050406030204" charset="0"/>
                        </a:rPr>
                        <a:t>[8]</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Fuzzy + </a:t>
                      </a:r>
                      <a:r>
                        <a:rPr lang="en-US" altLang="en-US" sz="1600">
                          <a:latin typeface="Cambria" panose="02040503050406030204" charset="0"/>
                          <a:cs typeface="Cambria" panose="02040503050406030204" charset="0"/>
                          <a:sym typeface="+mn-ea"/>
                        </a:rPr>
                        <a:t>Particle Swarm Optimization</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18%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Increased control overhead from fuzzy inference</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5</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Mohapatra et al. (2022) Mobility Induced Multi-Hop LEACH Protocol in Heterogeneous Mobile Network</a:t>
                      </a:r>
                      <a:r>
                        <a:rPr lang="en-US" altLang="en-US" sz="1400">
                          <a:latin typeface="Cambria" panose="02040503050406030204" charset="0"/>
                          <a:cs typeface="Cambria" panose="02040503050406030204" charset="0"/>
                        </a:rPr>
                        <a:t>[9]</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Modified multi-hop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20%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Assumes uniform mobility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128270"/>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41935" y="850265"/>
          <a:ext cx="11707770" cy="5742940"/>
        </p:xfrm>
        <a:graphic>
          <a:graphicData uri="http://schemas.openxmlformats.org/drawingml/2006/table">
            <a:tbl>
              <a:tblPr firstRow="1" bandRow="1">
                <a:tableStyleId>{5C22544A-7EE6-4342-B048-85BDC9FD1C3A}</a:tableStyleId>
              </a:tblPr>
              <a:tblGrid>
                <a:gridCol w="464185"/>
                <a:gridCol w="5505450"/>
                <a:gridCol w="2076725"/>
                <a:gridCol w="1520190"/>
                <a:gridCol w="2141220"/>
              </a:tblGrid>
              <a:tr h="844550">
                <a:tc>
                  <a:txBody>
                    <a:bodyPr/>
                    <a:p>
                      <a:pPr algn="l">
                        <a:buNone/>
                      </a:pPr>
                      <a:r>
                        <a:rPr lang="en-US" altLang="en-US" sz="2000">
                          <a:latin typeface="Cambria" panose="02040503050406030204" charset="0"/>
                          <a:cs typeface="Cambria" panose="02040503050406030204" charset="0"/>
                        </a:rPr>
                        <a:t>Sl</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6</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Botao Zhu et al. (2022)</a:t>
                      </a:r>
                      <a:r>
                        <a:rPr lang="en-US" altLang="en-US" sz="1600">
                          <a:latin typeface="Cambria" panose="02040503050406030204" charset="0"/>
                          <a:cs typeface="Cambria" panose="02040503050406030204" charset="0"/>
                        </a:rPr>
                        <a:t>UAV Trajectory Planning in Wireless SensorNetworks by Deep Reinforcement Learning</a:t>
                      </a:r>
                      <a:r>
                        <a:rPr lang="en-US" altLang="en-US" sz="1400">
                          <a:latin typeface="Cambria" panose="02040503050406030204" charset="0"/>
                          <a:cs typeface="Cambria" panose="02040503050406030204" charset="0"/>
                        </a:rPr>
                        <a:t>[10]</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Used Deep Q-Network using neural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Better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Centralize control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Computation heavy</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7</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Tadele A. Abose et al. (2023) Optimized Cluster Routing Protocol With Energy-Sustainable Mechanisms for Wireless Sensor Networks</a:t>
                      </a:r>
                      <a:r>
                        <a:rPr lang="en-US" altLang="en-US" sz="1400">
                          <a:latin typeface="Cambria" panose="02040503050406030204" charset="0"/>
                          <a:cs typeface="Cambria" panose="02040503050406030204" charset="0"/>
                        </a:rPr>
                        <a:t>[11]</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Stable Election Protocol</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36%</a:t>
                      </a:r>
                      <a:r>
                        <a:rPr lang="en-US" altLang="en-US" sz="1600">
                          <a:latin typeface="Cambria" panose="02040503050406030204" charset="0"/>
                          <a:cs typeface="Cambria" panose="02040503050406030204" charset="0"/>
                          <a:sym typeface="+mn-ea"/>
                        </a:rPr>
                        <a:t>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Multi-hopping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Homogenous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8</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Saikat Chandra </a:t>
                      </a:r>
                      <a:r>
                        <a:rPr lang="en-US" altLang="en-US" sz="1600">
                          <a:latin typeface="Cambria" panose="02040503050406030204" charset="0"/>
                          <a:cs typeface="Cambria" panose="02040503050406030204" charset="0"/>
                          <a:sym typeface="+mn-ea"/>
                        </a:rPr>
                        <a:t>et al. (2024) LoRa-Based IIoT Network for Underground Coal Mine Environment</a:t>
                      </a:r>
                      <a:r>
                        <a:rPr lang="en-US" altLang="en-US" sz="1400">
                          <a:latin typeface="Cambria" panose="02040503050406030204" charset="0"/>
                          <a:cs typeface="Cambria" panose="02040503050406030204" charset="0"/>
                          <a:sym typeface="+mn-ea"/>
                        </a:rPr>
                        <a:t>[12]</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Used LoRa to perform P2P communication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N/A</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Clustering is missing</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774065">
                <a:tc>
                  <a:txBody>
                    <a:bodyPr/>
                    <a:p>
                      <a:pPr algn="ctr">
                        <a:buNone/>
                      </a:pPr>
                      <a:r>
                        <a:rPr lang="en-US" altLang="en-US" sz="1600">
                          <a:latin typeface="Cambria" panose="02040503050406030204" charset="0"/>
                          <a:cs typeface="Cambria" panose="02040503050406030204" charset="0"/>
                        </a:rPr>
                        <a:t>9</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Aleem &amp; Thumma (2025) Hybrid DEEC EEKA RL in IoT- WSNs</a:t>
                      </a:r>
                      <a:r>
                        <a:rPr lang="en-US" altLang="en-US" sz="1400">
                          <a:latin typeface="Cambria" panose="02040503050406030204" charset="0"/>
                          <a:cs typeface="Cambria" panose="02040503050406030204" charset="0"/>
                          <a:sym typeface="+mn-ea"/>
                        </a:rPr>
                        <a:t>[13]</a:t>
                      </a:r>
                      <a:endParaRPr lang="en-US" altLang="en-US" sz="14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Residual energy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ratio (DEEC) EEKA constraints + RL</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17.5%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Computational overhead, No mobility support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17880">
                <a:tc>
                  <a:txBody>
                    <a:bodyPr/>
                    <a:p>
                      <a:pPr algn="ctr">
                        <a:buNone/>
                      </a:pPr>
                      <a:r>
                        <a:rPr lang="en-US" altLang="en-US" sz="1600">
                          <a:latin typeface="Cambria" panose="02040503050406030204" charset="0"/>
                          <a:cs typeface="Cambria" panose="02040503050406030204" charset="0"/>
                        </a:rPr>
                        <a:t>10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solidFill>
                            <a:schemeClr val="tx1"/>
                          </a:solidFill>
                          <a:latin typeface="Cambria" panose="02040503050406030204" charset="0"/>
                          <a:cs typeface="Cambria" panose="02040503050406030204" charset="0"/>
                          <a:sym typeface="+mn-ea"/>
                        </a:rPr>
                        <a:t> Chaudhari, A., Deshpande (2025) </a:t>
                      </a:r>
                      <a:r>
                        <a:rPr lang="en-US" altLang="en-US" sz="1600">
                          <a:latin typeface="Cambria" panose="02040503050406030204" charset="0"/>
                          <a:cs typeface="Cambria" panose="02040503050406030204" charset="0"/>
                          <a:sym typeface="+mn-ea"/>
                        </a:rPr>
                        <a:t>Energy‑efficient Q‑learning-based routing in wireless sensor networks</a:t>
                      </a:r>
                      <a:r>
                        <a:rPr lang="en-US" altLang="en-US" sz="1400">
                          <a:latin typeface="Cambria" panose="02040503050406030204" charset="0"/>
                          <a:cs typeface="Cambria" panose="02040503050406030204" charset="0"/>
                          <a:sym typeface="+mn-ea"/>
                        </a:rPr>
                        <a:t>[14]</a:t>
                      </a:r>
                      <a:r>
                        <a:rPr lang="en-US" altLang="en-US" sz="1600">
                          <a:latin typeface="Cambria" panose="02040503050406030204" charset="0"/>
                          <a:cs typeface="Cambria" panose="02040503050406030204" charset="0"/>
                          <a:sym typeface="+mn-ea"/>
                        </a:rPr>
                        <a:t>.</a:t>
                      </a:r>
                      <a:endParaRPr lang="en-US" altLang="en-US" sz="16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Q-Learning + Optimized 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50% vs baseline Q-Learning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 routing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 comparison with classical protocols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887980" y="323215"/>
            <a:ext cx="6416675" cy="583565"/>
          </a:xfrm>
          <a:prstGeom prst="rect">
            <a:avLst/>
          </a:prstGeom>
          <a:noFill/>
        </p:spPr>
        <p:txBody>
          <a:bodyPr wrap="square" rtlCol="0">
            <a:spAutoFit/>
          </a:bodyPr>
          <a:p>
            <a:pPr indent="0">
              <a:buFont typeface="+mj-lt"/>
              <a:buNone/>
            </a:pPr>
            <a:r>
              <a:rPr lang="en-US" altLang="en-US" sz="3200" b="1">
                <a:latin typeface="Cambria" panose="02040503050406030204" charset="0"/>
                <a:cs typeface="Cambria" panose="02040503050406030204" charset="0"/>
                <a:sym typeface="+mn-ea"/>
              </a:rPr>
              <a:t>Motivation &amp; Problem Statement</a:t>
            </a:r>
            <a:endParaRPr lang="en-US" altLang="en-US" sz="3200" b="1">
              <a:latin typeface="Cambria" panose="02040503050406030204" charset="0"/>
              <a:cs typeface="Cambria" panose="02040503050406030204" charset="0"/>
            </a:endParaRPr>
          </a:p>
        </p:txBody>
      </p:sp>
      <p:sp>
        <p:nvSpPr>
          <p:cNvPr id="3" name="Text Box 2"/>
          <p:cNvSpPr txBox="1"/>
          <p:nvPr/>
        </p:nvSpPr>
        <p:spPr>
          <a:xfrm>
            <a:off x="727075" y="1090930"/>
            <a:ext cx="10739120" cy="5383530"/>
          </a:xfrm>
          <a:prstGeom prst="rect">
            <a:avLst/>
          </a:prstGeom>
          <a:noFill/>
        </p:spPr>
        <p:txBody>
          <a:bodyPr wrap="square" rtlCol="0">
            <a:noAutofit/>
            <a:scene3d>
              <a:camera prst="orthographicFront">
                <a:rot lat="0" lon="0" rev="0"/>
              </a:camera>
              <a:lightRig rig="threePt" dir="t"/>
            </a:scene3d>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Motivation:</a:t>
            </a: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Continuous sensing is critical in underground mines.</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Sensor nodes die early due to limited battery.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Blind spots form, increasing accident risk.</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Energy efficient nodes ensure reliable monitoring and worker safety.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Problem Statement:</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Existing protocols such as LEACH and DEECP rely on static, heuristic-based cluster head selection and does not exploit node heterogeneity which leads to uneven energy consumption and premature node death. This reduces network lifetime compromises continuous monitoring in underground mines.</a:t>
            </a: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Objective:</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Improve DEEC protocol by integrating Q-Learning (a part of reinforcement learning) for intelligent cluster head selection.</a:t>
            </a: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Achieve improvement in network lifetime by reducing premature node deaths and energy imbalance.</a:t>
            </a:r>
            <a:endParaRPr lang="en-US" altLang="en-US" sz="2000">
              <a:latin typeface="Cambria" panose="02040503050406030204" charset="0"/>
              <a:cs typeface="Cambria" panose="02040503050406030204" charset="0"/>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548380" y="294640"/>
            <a:ext cx="516001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Overview of </a:t>
            </a:r>
            <a:r>
              <a:rPr lang="en-US" altLang="en-US" sz="3200" b="1">
                <a:latin typeface="Cambria" panose="02040503050406030204" charset="0"/>
                <a:cs typeface="Cambria" panose="02040503050406030204" charset="0"/>
              </a:rPr>
              <a:t>DEEC Protocol</a:t>
            </a:r>
            <a:endParaRPr lang="en-US" altLang="en-US" sz="3200" b="1">
              <a:latin typeface="Cambria" panose="02040503050406030204" charset="0"/>
              <a:cs typeface="Cambria" panose="02040503050406030204" charset="0"/>
            </a:endParaRPr>
          </a:p>
        </p:txBody>
      </p:sp>
      <p:sp>
        <p:nvSpPr>
          <p:cNvPr id="3" name="Text Box 2"/>
          <p:cNvSpPr txBox="1"/>
          <p:nvPr/>
        </p:nvSpPr>
        <p:spPr>
          <a:xfrm>
            <a:off x="713740" y="981710"/>
            <a:ext cx="10799445" cy="31534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DEEC(Distributed Energy-Efficient Clustering):</a:t>
            </a:r>
            <a:r>
              <a:rPr lang="en-US" altLang="en-US" sz="2000">
                <a:latin typeface="Cambria" panose="02040503050406030204" charset="0"/>
                <a:cs typeface="Cambria" panose="02040503050406030204" charset="0"/>
              </a:rPr>
              <a:t> It is a hierarchical routing protocol designed to maximize the lifetime of a WSN by balancing energy consumption among nodes</a:t>
            </a:r>
            <a:r>
              <a:rPr lang="en-US" altLang="en-US" sz="1400">
                <a:latin typeface="Cambria" panose="02040503050406030204" charset="0"/>
                <a:cs typeface="Cambria" panose="02040503050406030204" charset="0"/>
              </a:rPr>
              <a:t>[6]</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The Core Problem It Solve:</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The "Energy Hole", </a:t>
            </a:r>
            <a:r>
              <a:rPr lang="en-US" altLang="en-US" sz="2000">
                <a:latin typeface="Cambria" panose="02040503050406030204" charset="0"/>
                <a:cs typeface="Cambria" panose="02040503050406030204" charset="0"/>
              </a:rPr>
              <a:t>in many protocols (like LEACH), CHs are chosen randomly and not chosen in recent past, which leads nodes with low energy to become CHs and they die quickly.</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Energy Aware Clustering</a:t>
            </a:r>
            <a:r>
              <a:rPr lang="en-US" altLang="en-US" sz="2000">
                <a:latin typeface="Cambria" panose="02040503050406030204" charset="0"/>
                <a:cs typeface="Cambria" panose="02040503050406030204" charset="0"/>
              </a:rPr>
              <a:t>: DEECP incarporates CH selection is based on a node's remaining (residual) energy. Nodes with more energy have a higher probability of being selected as a CH.</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p:txBody>
      </p:sp>
      <p:pic>
        <p:nvPicPr>
          <p:cNvPr id="7" name="Picture 6" descr="deecp_vs_leach"/>
          <p:cNvPicPr>
            <a:picLocks noChangeAspect="1"/>
          </p:cNvPicPr>
          <p:nvPr/>
        </p:nvPicPr>
        <p:blipFill>
          <a:blip r:embed="rId1"/>
          <a:stretch>
            <a:fillRect/>
          </a:stretch>
        </p:blipFill>
        <p:spPr>
          <a:xfrm>
            <a:off x="2697480" y="4077335"/>
            <a:ext cx="6504305" cy="2734945"/>
          </a:xfrm>
          <a:prstGeom prst="rect">
            <a:avLst/>
          </a:prstGeom>
        </p:spPr>
      </p:pic>
      <p:sp>
        <p:nvSpPr>
          <p:cNvPr id="11" name="Text Box 10"/>
          <p:cNvSpPr txBox="1"/>
          <p:nvPr/>
        </p:nvSpPr>
        <p:spPr>
          <a:xfrm>
            <a:off x="5267960" y="6534785"/>
            <a:ext cx="1934210" cy="153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 LEACH vs DEEC</a:t>
            </a:r>
            <a:endParaRPr lang="en-US" altLang="en-US" sz="1400" i="1">
              <a:latin typeface="Cambria" panose="02040503050406030204" charset="0"/>
              <a:cs typeface="Cambria" panose="02040503050406030204" charset="0"/>
            </a:endParaRPr>
          </a:p>
        </p:txBody>
      </p:sp>
    </p:spTree>
  </p:cSld>
  <p:clrMapOvr>
    <a:masterClrMapping/>
  </p:clrMapOvr>
</p:sld>
</file>

<file path=ppt/tags/tag1.xml><?xml version="1.0" encoding="utf-8"?>
<p:tagLst xmlns:p="http://schemas.openxmlformats.org/presentationml/2006/main">
  <p:tag name="TABLE_ENDDRAG_ORIGIN_RECT" val="831*421"/>
  <p:tag name="TABLE_ENDDRAG_RECT" val="71*85*831*421"/>
</p:tagLst>
</file>

<file path=ppt/tags/tag10.xml><?xml version="1.0" encoding="utf-8"?>
<p:tagLst xmlns:p="http://schemas.openxmlformats.org/presentationml/2006/main">
  <p:tag name="TABLE_ENDDRAG_ORIGIN_RECT" val="869*410"/>
  <p:tag name="TABLE_ENDDRAG_RECT" val="37*105*869*410"/>
</p:tagLst>
</file>

<file path=ppt/tags/tag11.xml><?xml version="1.0" encoding="utf-8"?>
<p:tagLst xmlns:p="http://schemas.openxmlformats.org/presentationml/2006/main">
  <p:tag name="TABLE_ENDDRAG_ORIGIN_RECT" val="869*410"/>
  <p:tag name="TABLE_ENDDRAG_RECT" val="37*105*869*410"/>
</p:tagLst>
</file>

<file path=ppt/tags/tag2.xml><?xml version="1.0" encoding="utf-8"?>
<p:tagLst xmlns:p="http://schemas.openxmlformats.org/presentationml/2006/main">
  <p:tag name="TABLE_ENDDRAG_ORIGIN_RECT" val="831*421"/>
  <p:tag name="TABLE_ENDDRAG_RECT" val="71*85*831*421"/>
</p:tagLst>
</file>

<file path=ppt/tags/tag3.xml><?xml version="1.0" encoding="utf-8"?>
<p:tagLst xmlns:p="http://schemas.openxmlformats.org/presentationml/2006/main">
  <p:tag name="KSO_WM_DIAGRAM_VIRTUALLY_FRAME" val="{&quot;height&quot;:355.15,&quot;left&quot;:312.45,&quot;top&quot;:116.5,&quot;width&quot;:525}"/>
</p:tagLst>
</file>

<file path=ppt/tags/tag4.xml><?xml version="1.0" encoding="utf-8"?>
<p:tagLst xmlns:p="http://schemas.openxmlformats.org/presentationml/2006/main">
  <p:tag name="KSO_WM_DIAGRAM_VIRTUALLY_FRAME" val="{&quot;height&quot;:355.15,&quot;left&quot;:312.45,&quot;top&quot;:116.5,&quot;width&quot;:525}"/>
</p:tagLst>
</file>

<file path=ppt/tags/tag5.xml><?xml version="1.0" encoding="utf-8"?>
<p:tagLst xmlns:p="http://schemas.openxmlformats.org/presentationml/2006/main">
  <p:tag name="KSO_WM_DIAGRAM_VIRTUALLY_FRAME" val="{&quot;height&quot;:355.15,&quot;left&quot;:312.45,&quot;top&quot;:116.5,&quot;width&quot;:525}"/>
</p:tagLst>
</file>

<file path=ppt/tags/tag6.xml><?xml version="1.0" encoding="utf-8"?>
<p:tagLst xmlns:p="http://schemas.openxmlformats.org/presentationml/2006/main">
  <p:tag name="KSO_WM_DIAGRAM_VIRTUALLY_FRAME" val="{&quot;height&quot;:355.15,&quot;left&quot;:312.45,&quot;top&quot;:116.5,&quot;width&quot;:525}"/>
</p:tagLst>
</file>

<file path=ppt/tags/tag7.xml><?xml version="1.0" encoding="utf-8"?>
<p:tagLst xmlns:p="http://schemas.openxmlformats.org/presentationml/2006/main">
  <p:tag name="KSO_WM_DIAGRAM_VIRTUALLY_FRAME" val="{&quot;height&quot;:355.15,&quot;left&quot;:312.45,&quot;top&quot;:116.5,&quot;width&quot;:525}"/>
</p:tagLst>
</file>

<file path=ppt/tags/tag8.xml><?xml version="1.0" encoding="utf-8"?>
<p:tagLst xmlns:p="http://schemas.openxmlformats.org/presentationml/2006/main">
  <p:tag name="KSO_WM_DIAGRAM_VIRTUALLY_FRAME" val="{&quot;height&quot;:355.15,&quot;left&quot;:312.45,&quot;top&quot;:116.5,&quot;width&quot;:525}"/>
</p:tagLst>
</file>

<file path=ppt/tags/tag9.xml><?xml version="1.0" encoding="utf-8"?>
<p:tagLst xmlns:p="http://schemas.openxmlformats.org/presentationml/2006/main">
  <p:tag name="TABLE_ENDDRAG_ORIGIN_RECT" val="830*286"/>
  <p:tag name="TABLE_ENDDRAG_RECT" val="62*73*830*286"/>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My4zOTI4NTcxNDI4NTcxNDIsXCJ3aWR0aFwiOjE3Ljg1NzE0Mjg1NzE0Mjg1NH0iLAoJIkxhdGV4IiA6ICJcXHBpXioiLAoJIkxhdGV4SW1nQmFzZTY0IiA6ICJQSE4yWnlCNGJXeHVjejBpYUhSMGNEb3ZMM2QzZHk1M015NXZjbWN2TWpBd01DOXpkbWNpSUhkcFpIUm9QU0l5TGpJM04yVjRJaUJvWldsbmFIUTlJakV1TnpBelpYZ2lJSEp2YkdVOUltbHRaeUlnWm05amRYTmhZbXhsUFNKbVlXeHpaU0lnZG1sbGQwSnZlRDBpTUNBdE56UXhMamdnTVRBd05pNDJJRGMxTWk0NElpQjRiV3h1Y3pwNGJHbHVhejBpYUhSMGNEb3ZMM2QzZHk1M015NXZjbWN2TVRrNU9TOTRiR2x1YXlJZ1lYSnBZUzFvYVdSa1pXNDlJblJ5ZFdVaUlITjBlV3hsUFNKMlpYSjBhV05oYkMxaGJHbG5iam9nTFRBdU1ESTFaWGc3SUcxaGVDMTNhV1IwYURvZ09UZ2xPeUkrUEdSbFpuTS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SXlNVGNpSUdROUlrMHlNamtnTWpnMlVUSXhOaUEwTWpBZ01qRTJJRFF6TmxFeU1UWWdORFUwSURJME1DQTBOalJSTWpReElEUTJOQ0F5TkRVZ05EWTBWREkxTVNBME5qVlJNall6SURRMk5DQXlOek1nTkRVMlZESTRNeUEwTXpaUk1qZ3pJRFF4T1NBeU56Y2dNelUyVkRJM01DQXlPRFpNTXpJNElETXlPRkV6T0RRZ016WTVJRE00T1NBek56SlVNems1SURNM05WRTBNVElnTXpjMUlEUXlNeUF6TmpWVU5ETTFJRE16T0ZFME16VWdNekkxSURReU5TQXpNVFZSTkRJd0lETXhNaUF6TlRjZ01qZ3lWREk0T1NBeU5UQk1NelUxSURJeE9VdzBNalVnTVRnMFVUUXpOQ0F4TnpVZ05ETTBJREUyTVZFME16UWdNVFEySURReU5TQXhNelpVTkRBeElERXlOVkV6T1RNZ01USTFJRE00TXlBeE16RlVNekk0SURFM01Vd3lOekFnTWpFelVUSTRNeUEzT1NBeU9ETWdOak5STWpneklEVXpJREkzTmlBME5GUXlOVEFnTXpWUk1qTXhJRE0xSURJeU5DQTBORlF5TVRZZ05qTlJNakUySURnd0lESXlNaUF4TkROVU1qSTVJREl4TTB3eE56RWdNVGN4VVRFeE5TQXhNekFnTVRFd0lERXlOMUV4TURZZ01USTBJREV3TUNBeE1qUlJPRGNnTVRJMElEYzJJREV6TkZRMk5DQXhOakZSTmpRZ01UWTJJRFkwSURFMk9WUTJOeUF4TnpWVU56SWdNVGd4VkRneElERTRPRlE1TkNBeE9UVlVNVEV6SURJd05GUXhNemdnTWpFMVZERTNNQ0F5TXpCVU1qRXdJREkxTUV3M05DQXpNVFZSTmpVZ016STBJRFkxSURNek9GRTJOU0F6TlRNZ056UWdNell6VkRrNElETTNORkV4TURZZ016YzBJREV4TmlBek5qaFVNVGN4SURNeU9Fd3lNamtnTWpnMl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NNRUlpSUhoc2FXNXJPbWh5WldZOUlpTk5TbGd0TWkxVVJWZ3RTUzB4UkRjd1FpSXZQand2Wno0OFp5QmtZWFJoTFcxdGJDMXViMlJsUFNKdGJ5SWdkSEpoYm5ObWIzSnRQU0owY21GdWMyeGhkR1VvTmpBekxEUXhNeWtnYzJOaGJHVW9NQzQzTURjcElqNDhkWE5sSUdSaGRHRXRZejBpTWpJeE55SWdlR3hwYm1zNmFISmxaajBpSTAxS1dDMHlMVlJGV0MxT0xUSXlNVGNpTHo0OEwyYytQQzluUGp3dlp6NDhMMmMrUEM5emRtYysiLAoJIlJlYWxWaWV3U2l6ZUpzb24iIDogIntcImhlaWdodFwiOjI2NyxcIndpZHRoXCI6MzU3fSIKfQo="/>
    </extobj>
    <extobj name="2384804F-3998-4D57-9195-F3826E402611-2">
      <extobjdata type="2384804F-3998-4D57-9195-F3826E402611" data="ewoJIkltZ1NldHRpbmdKc29uIiA6ICJ7XCJoZWlnaHRcIjoxNy44NTcxNDI4NTcxNDI4NTQsXCJ3aWR0aFwiOjU4LjkyODU3MTQyODU3MTQyfSIsCgkiTGF0ZXgiIDogIlxuKFZee1xccGl9KHMpKSIsCgkiTGF0ZXhJbWdCYXNlNjQiIDogIlBITjJaeUI0Yld4dWN6MGlhSFIwY0RvdkwzZDNkeTUzTXk1dmNtY3ZNakF3TUM5emRtY2lJSGRwWkhSb1BTSTNMalUxTldWNElpQm9aV2xuYUhROUlqSXVNall5WlhnaUlISnZiR1U5SW1sdFp5SWdabTlqZFhOaFlteGxQU0ptWVd4elpTSWdkbWxsZDBKdmVEMGlNQ0F0TnpVd0lETXpNemt1TkNBeE1EQXdJaUI0Yld4dWN6cDRiR2x1YXowaWFIUjBjRG92TDNkM2R5NTNNeTV2Y21jdk1UazVPUzk0YkdsdWF5SWdZWEpwWVMxb2FXUmtaVzQ5SW5SeWRXVWlJSE4wZVd4bFBTSjJaWEowYVdOaGJDMWhiR2xuYmpvZ0xUQXVOVFkyWlhnN0lHMWhlQzEzYVdSMGFEb2dPVGdsT3lJK1BHUmxabk0rUEhCaGRHZ2dhV1E5SWsxS1dDMDJ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k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5p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Z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QzlrWldaelBqeG5JSE4wY205clpUMGlZM1Z5Y21WdWRFTnZiRzl5SWlCbWFXeHNQU0pqZFhKeVpXNTBRMjlzYjNJaUlITjBjbTlyWlMxM2FXUjBhRDBpTUNJZ2RISmhibk5tYjNKdFBTSnpZMkZzWlNneExDMHhLU0krUEdjZ1pHRjBZUzF0Yld3dGJtOWtaVDBpYldGMGFDSStQR2NnWkdGMFlTMXRiV3d0Ym05a1pUMGliVzhpUGp4MWMyVWdaR0YwWVMxalBTSXlPQ0lnZUd4cGJtczZhSEpsWmowaUkwMUtXQzAyTFZSRldDMU9MVEk0SWk4K1BDOW5QanhuSUdSaGRHRXRiVzFzTFc1dlpHVTlJbTF6ZFhBaUlIUnlZVzV6Wm05eWJUMGlkSEpoYm5Oc1lYUmxLRE00T1N3d0tTSStQR2NnWkdGMFlTMXRiV3d0Ym05a1pUMGliV2tpUGp4MWMyVWdaR0YwWVMxalBTSXhSRFEwT1NJZ2VHeHBibXM2YUhKbFpqMGlJMDFLV0MwMkxWUkZXQzFKTFRGRU5EUTVJaTgrUEM5blBqeG5JR1JoZEdFdGJXMXNMVzV2WkdVOUlsUmxXRUYwYjIwaUlIUnlZVzV6Wm05eWJUMGlkSEpoYm5Oc1lYUmxLRGcyTVM0ekxEUXhNeWtnYzJOaGJHVW9NQzQzTURjcElpQmtZWFJoTFcxcWVDMTBaWGhqYkdGemN6MGlUMUpFSWo0OFp5QmtZWFJoTFcxdGJDMXViMlJsUFNKdGFTSStQSFZ6WlNCa1lYUmhMV005SWpGRU56QkNJaUI0YkdsdWF6cG9jbVZtUFNJalRVcFlMVFl0VkVWWUxVa3RNVVEzTUVJaUx6NDhMMmMrUEM5blBqd3ZaejQ4WnlCa1lYUmhMVzF0YkMxdWIyUmxQU0p0YnlJZ2RISmhibk5tYjNKdFBTSjBjbUZ1YzJ4aGRHVW9NVGN3TXk0MExEQXBJajQ4ZFhObElHUmhkR0V0WXowaU1qZ2lJSGhzYVc1ck9taHlaV1k5SWlOTlNsZ3ROaTFVUlZndFRpMHlPQ0l2UGp3dlp6NDhaeUJrWVhSaExXMXRiQzF1YjJSbFBTSnRhU0lnZEhKaGJuTm1iM0p0UFNKMGNtRnVjMnhoZEdVb01qQTVNaTQwTERBcElqNDhkWE5sSUdSaGRHRXRZejBpTVVRME5qQWlJSGhzYVc1ck9taHlaV1k5SWlOTlNsZ3ROaTFVUlZndFNTMHhSRFEyTUNJdlBqd3ZaejQ4WnlCa1lYUmhMVzF0YkMxdWIyUmxQU0p0YnlJZ2RISmhibk5tYjNKdFBTSjBjbUZ1YzJ4aGRHVW9NalUyTVM0MExEQXBJajQ4ZFhObElHUmhkR0V0WXowaU1qa2lJSGhzYVc1ck9taHlaV1k5SWlOTlNsZ3ROaTFVUlZndFRpMHlPU0l2UGp3dlp6NDhaeUJrWVhSaExXMXRiQzF1YjJSbFBTSnRieUlnZEhKaGJuTm1iM0p0UFNKMGNtRnVjMnhoZEdVb01qazFNQzQwTERBcElqNDhkWE5sSUdSaGRHRXRZejBpTWpraUlIaHNhVzVyT21oeVpXWTlJaU5OU2xndE5pMVVSVmd0VGkweU9TSXZQand2Wno0OEwyYytQQzluUGp3dmMzWm5QZz09IiwKCSJSZWFsVmlld1NpemVKc29uIiA6ICJ7XCJoZWlnaHRcIjozNTcuMTQyODY4MDQxOTkyMixcIndpZHRoXCI6MTE3OC41NzEzOTU4NzQwMjM0fSIKfQo="/>
    </extobj>
    <extobj name="2384804F-3998-4D57-9195-F3826E402611-3">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4">
      <extobjdata type="2384804F-3998-4D57-9195-F3826E402611" data="ewoJIkltZ1NldHRpbmdKc29uIiA6ICJ7XCJoZWlnaHRcIjo4OC4zOTI4NTcxNDI4NTcxNCxcIndpZHRoXCI6NDU4LjkyODU3MTQyODU3MTR9IiwKCSJMYXRleCIgOiAiJSBCZWxsbWFuIEV4cGVjdGF0aW9uIEVxdWF0aW9uc1xuXFxiZWdpbnthbGlnbn1cblZeXFxwaShzKSAmPSBcXHN1bV9hIFxccGkoYSBcXG1pZCBzKSBcXHN1bV97cyd9IFAocycgXFxtaWQgcywgYSkgXFxCaWdbIFIocywgYSwgcycpICsgXFxnYW1tYSBWXlxccGkocycpIFxcQmlnXSBcXFxcXG5RXlxccGkocywgYSkgJj0gXFxzdW1fe3MnfSBQKHMnIFxcbWlkIHMsIGEpIFxcQmlnWyBSKHMsIGEsIHMnKSArIFxcZ2FtbWEgXFxzdW1fe2EnfSBcXHBpKGEnIFxcbWlkIHMnKSBRXlxccGkocycsIGEnKSBcXEJpZ11cblxcZW5ke2FsaWdufVxuIiwKCSJMYXRleEltZ0Jhc2U2NCIgOiAiUEhOMlp5QjRiV3h1Y3owaWFIUjBjRG92TDNkM2R5NTNNeTV2Y21jdk1qQXdNQzl6ZG1jaUlIZHBaSFJvUFNJMk1pNHdOemhsZUNJZ2FHVnBaMmgwUFNJeE1TNHpORGhsZUNJZ2NtOXNaVDBpYVcxbklpQm1iMk4xYzJGaWJHVTlJbVpoYkhObElpQjJhV1YzUW05NFBTSXdJQzB5TnpVM0xqa2dNamMwTXpndU15QTFNREUxTGpnaUlIaHRiRzV6T25oc2FXNXJQU0pvZEhSd09pOHZkM2QzTG5jekxtOXlaeTh4T1RrNUwzaHNhVzVySWlCaGNtbGhMV2hwWkdSbGJqMGlkSEoxWlNJZ2MzUjViR1U5SW5abGNuUnBZMkZzTFdGc2FXZHVPaUF0TlM0eE1EaGxlRHNnYldGNExYZHBaSFJvT2lBNU9DVTdJajQ4WkdWbWN6NDhjR0YwYUNCcFpEMGlUVXBZTFRFNE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VRndFZFVllMVWt0TVVRM01FSWlJR1E5SWsweE16SWdMVEV4VVRrNElDMHhNU0E1T0NBeU1sWXpNMHd4TVRFZ05qRlJNVGcySURJeE9TQXlNakFnTXpNMFRESXlPQ0F6TlRoSU1UazJVVEUxT0NBek5UZ2dNVFF5SURNMU5WUXhNRE1nTXpNMlVUa3lJRE15T1NBNE1TQXpNVGhVTmpJZ01qazNWRFV6SURJNE5WRTFNU0F5T0RRZ016Z2dNamcwVVRFNUlESTROQ0F4T1NBeU9UUlJNVGtnTXpBd0lETTRJRE15T1ZRNU15QXpPVEZVTVRZMElEUXlPVkV4TnpFZ05ETXhJRE00T1NBME16RlJOVFE1SURRek1TQTFOVE1nTkRNd1VUVTNNeUEwTWpNZ05UY3pJRFF3TWxFMU56TWdNemN4SURVME1TQXpOakJSTlRNMUlETTFPQ0EwTnpJZ016VTRTRFF3T0V3ME1EVWdNelF4VVRNNU15QXlOamtnTXpreklESXlNbEV6T1RNZ01UY3dJRFF3TWlBeE1qbFVOREl4SURZMVZEUXpNU0F6TjFFME16RWdNakFnTkRFM0lEVlVNemd4SUMweE1GRXpOekFnTFRFd0lETTJNeUF0TjFRek5EY2dNVGRVTXpNeElEYzNVVE16TUNBNE5pQXpNekFnTVRJeFVUTXpNQ0F4TnpBZ016TTVJREl5TmxRek5UY2dNekU0VkRNMk55QXpOVGhJTWpZNVRESTJPQ0F6TlRSUk1qWTRJRE0xTVNBeU5Ea2dNamMxVkRJd05pQXhNVFJVTVRjMUlERTNVVEUyTkNBdE1URWdNVE15SUMweE1Wb2lMejQ4Y0dGMGFDQnBaRDBpVFVwWUxUR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9D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FN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PQz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FNE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Gd0VkVWWUxVNHRNakl5TXlJZ1pEMGlUVEV6T1NBdE1qUTVTREV6TjFFeE1qVWdMVEkwT1NBeE1Ua2dMVEl6TlZZeU5URk1NVEl3SURjek4xRXhNekFnTnpVd0lERXpPU0EzTlRCUk1UVXlJRGMxTUNBeE5Ua2dOek0xVmkweU16VlJNVFV4SUMweU5Ea2dNVFF4SUMweU5EbElNVE01V2lJdlBqeHdZWFJvSUdsa1BTSk5TbGd0TVR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UZ3RWRVZZTFVrdE1VUTBORE1pSUdROUlrMHlPRGNnTmpJNFVUSTROeUEyTXpVZ01qTXdJRFl6TjFFeU1EWWdOak0zSURFNU9TQTJNemhVTVRreUlEWTBPRkV4T1RJZ05qUTVJREU1TkNBMk5UbFJNakF3SURZM09TQXlNRE1nTmpneFZETTVOeUEyT0ROUk5UZzNJRFk0TWlBMk1EQWdOamd3VVRZMk5DQTJOamtnTnpBM0lEWXpNVlEzTlRFZ05UTXdVVGMxTVNBME5UTWdOamcxSURNNE9WRTJNVFlnTXpJeElEVXdOeUF6TUROUk5UQXdJRE13TWlBME1ESWdNekF4U0RNd04wd3lOemNnTVRneVVUSTBOeUEyTmlBeU5EY2dOVGxSTWpRM0lEVTFJREkwT0NBMU5GUXlOVFVnTlRCVU1qY3lJRFE0VkRNd05TQTBOa2d6TXpaUk16UXlJRE0zSURNME1pQXpOVkV6TkRJZ01Ua2dNek0xSURWUk16TXdJREFnTXpFNUlEQlJNekUySURBZ01qZ3lJREZVTVRneUlESlJNVEl3SURJZ09EY2dNbFExTVNBeFVUTXpJREVnTXpNZ01URlJNek1nTVRNZ016WWdNalZSTkRBZ05ERWdORFFnTkROVU5qY2dORFpST1RRZ05EWWdNVEkzSURRNVVURTBNU0ExTWlBeE5EWWdOakZSTVRRNUlEWTFJREl4T0NBek16bFVNamczSURZeU9GcE5OalExSURVMU5GRTJORFVnTlRZM0lEWTBNeUExTnpWVU5qTTBJRFU1TjFRMk1Ea2dOakU1VkRVMk1DQTJNelZSTlRVeklEWXpOaUEwT0RBZ05qTTNVVFEyTXlBMk16Y2dORFExSURZek4xUTBNVFlnTmpNMlZEUXdOQ0EyTXpaUk16a3hJRFl6TlNBek9EWWdOakkzVVRNNE5DQTJNakVnTXpZM0lEVTFNRlF6TXpJZ05ERXlWRE14TkNBek5EUlJNekUwSURNME1pQXpPVFVnTXpReVNEUXdOMGcwTXpCUk5UUXlJRE0wTWlBMU9UQWdNemt5VVRZeE55QTBNVGtnTmpNeElEUTNNVlEyTkRVZ05UVTBXaUl2UGp4d1lYUm9JR2xrUFNKTlNsZ3RNVGd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PQzFVUlZndFRFOHROVUlpSUdROUlrMHlNalFnTFRZME9WWXhNVFV3U0RRMU5WWXhNRGs1U0RJM05WWXROVGs0U0RRMU5WWXROalE1U0RJeU5Gb2lMejQ4Y0dGMGFDQnBaRDBpVFVwWUxURTRMVlJGV0MxSkxURkVORFExSWlCa1BTSk5Nak13SURZek4xRXlNRE1nTmpNM0lERTVPQ0EyTXpoVU1Ua3pJRFkwT1ZFeE9UTWdOamMySURJd05DQTJPREpSTWpBMklEWTRNeUF6TnpnZ05qZ3pVVFUxTUNBMk9ESWdOVFkwSURZNE1GRTJNakFnTmpjeUlEWTFPQ0EyTlRKVU56RXlJRFl3TmxRM016TWdOVFl6VkRjek9TQTFNamxSTnpNNUlEUTROQ0EzTVRBZ05EUTFWRFkwTXlBek9EVlVOVGMySURNMU1WUTFNemdnTXpNNFREVTBOU0F6TXpOUk5qRXlJREk1TlNBMk1USWdNakl6VVRZeE1pQXlNVElnTmpBM0lERTJNbFEyTURJZ09EQldOekZSTmpBeUlEVXpJRFl3TXlBME0xUTJNVFFnTWpWVU5qUXdJREUyVVRZMk9DQXhOaUEyT0RZZ016aFVOekV5SURnMVVUY3hOeUE1T1NBM01qQWdNVEF5VkRjek5TQXhNRFZSTnpVMUlERXdOU0EzTlRVZ09UTlJOelUxSURjMUlEY3pNU0F6TmxFMk9UTWdMVEl4SURZME1TQXRNakZJTmpNeVVUVTNNU0F0TWpFZ05UTXhJRFJVTkRnM0lEZ3lVVFE0TnlBeE1Ea2dOVEF5SURFMk5sUTFNVGNnTWpNNVVUVXhOeUF5T1RBZ05EYzBJRE14TTFFME5Ua2dNekl3SURRME9TQXpNakZVTXpjNElETXlNMGd6TURsTU1qYzNJREU1TTFFeU5EUWdOakVnTWpRMElEVTVVVEkwTkNBMU5TQXlORFVnTlRSVU1qVXlJRFV3VkRJMk9TQTBPRlF6TURJZ05EWklNek16VVRNek9TQXpPQ0F6TXprZ016ZFVNek0ySURFNVVUTXpNaUEySURNeU5pQXdTRE14TVZFeU56VWdNaUF4T0RBZ01sRXhORFlnTWlBeE1UY2dNbFEzTVNBeVZEVXdJREZSTXpNZ01TQXpNeUF4TUZFek15QXhNaUF6TmlBeU5GRTBNU0EwTXlBME5pQTBOVkUxTUNBME5pQTJNU0EwTmtnMk4xRTVOQ0EwTmlBeE1qY2dORGxSTVRReElEVXlJREUwTmlBMk1WRXhORGtnTmpVZ01qRTRJRE16T1ZReU9EY2dOakk0VVRJNE55QTJNelVnTWpNd0lEWXpOMXBOTmpNd0lEVTFORkUyTXpBZ05UZzJJRFl3T1NBMk1EaFVOVEl6SURZek5sRTFNakVnTmpNMklEVXdNQ0EyTXpaVU5EWXlJRFl6TjBnME5EQlJNemt6SURZek55QXpPRFlnTmpJM1VUTTROU0EyTWpRZ016VXlJRFE1TkZRek1Ua2dNell4VVRNeE9TQXpOakFnTXpnNElETTJNRkUwTmpZZ016WXhJRFE1TWlBek5qZFJOVFUySURNM055QTFPVElnTkRJMlVUWXdPQ0EwTkRrZ05qRTVJRFE0TmxRMk16QWdOVFUwV2lJdlBqeHdZWFJvSUdsa1BTSk5TbGd0TV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VGd0VkVWWUxVa3RNVVEyUmtVaUlHUTlJazB6TVNBeU5EbFJNVEVnTWpRNUlERXhJREkxT0ZFeE1TQXlOelVnTWpZZ016QTBWRFkySURNMk5WUXhNamtnTkRFNFZESXdOaUEwTkRGUk1qTXpJRFEwTVNBeU16a2dORFF3VVRJNE55QTBNamtnTXpFNElETTRObFF6TnpFZ01qVTFVVE00TlNBeE9UVWdNemcxSURFM01GRXpPRFVnTVRZMklETTROaUF4TmpaTU16azRJREU1TTFFME1UZ2dNalEwSURRME15QXpNREJVTkRnMklETTVNVlExTURnZ05ETXdVVFV4TUNBME16RWdOVEkwSURRek1VZzFNemRSTlRReklEUXlOU0ExTkRNZ05ESXlVVFUwTXlBME1UZ2dOVEl5SURNM09GUTBOak1nTWpVeFZETTVNU0EzTVZFek9EVWdOVFVnTXpjNElEWlVNelUzSUMweE1EQlJNelF4SUMweE5qVWdNek13SUMweE9UQlVNekF6SUMweU1UWlJNamcySUMweU1UWWdNamcySUMweE9EaFJNamcySUMweE16Z2dNelF3SURNeVRETTBOaUExTVV3ek5EY2dOamxSTXpRNElEYzVJRE0wT0NBeE1EQlJNelE0SURJMU55QXlPVEVnTXpFM1VUSTFNU0F6TlRVZ01UazJJRE0xTlZFeE5EZ2dNelUxSURFd09DQXpNamxVTlRFZ01qWXdVVFE1SURJMU1TQTBOeUF5TlRGUk5EVWdNalE1SURNeElESTBPVm9pTHo0OGNHRjBhQ0JwWkQwaVRVcFlMVEU0TFZSRldDMU1UeTAxUkNJZ1pEMGlUVEUySURFd09UbFdNVEUxTUVneU5EZFdMVFkwT1VneE5sWXROVGs0U0RFNU5sWXhNRGs1U0RFMldpSXZQanh3WVhSb0lHbGtQU0pOU2xndE1UZ3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qQTRMalFwSWo0OFp5QmtZWFJoTFcxdGJDMXViMlJsUFNKdGRHUWlJSFJ5WVc1elptOXliVDBpZEhKaGJuTnNZWFJsS0Rrek5pNDBMREFwSWo0OFp5QmtZWFJoTFcxdGJDMXViMlJsUFNKdGMzVndJajQ4WnlCa1lYUmhMVzF0YkMxdWIyUmxQU0p0YVNJK1BIVnpaU0JrWVhSaExXTTlJakZFTkRRNUlpQjRiR2x1YXpwb2NtVm1QU0lqVFVwWUxURTRMVlJGV0MxSkxURkVORFE1SWk4K1BDOW5QanhuSUdSaGRHRXRiVzFzTFc1dlpHVTlJbTFwSWlCMGNtRnVjMlp2Y20wOUluUnlZVzV6YkdGMFpTZzROakV1TXl3ME1UTXBJSE5qWVd4bEtEQXVOekEzS1NJK1BIVnpaU0JrWVhSaExXTTlJakZFTnpCQ0lpQjRiR2x1YXpwb2NtVm1QU0lqVFVwWUxURTRMVlJGV0MxSkxURkVOekJDSWk4K1BDOW5Qand2Wno0OFp5QmtZWFJoTFcxdGJDMXViMlJsUFNKdGJ5SWdkSEpoYm5ObWIzSnRQU0owY21GdWMyeGhkR1VvTVRNeE5DNDBMREFwSWo0OGRYTmxJR1JoZEdFdFl6MGlNamdpSUhoc2FXNXJPbWh5WldZOUlpTk5TbGd0TVRndFZFVllMVTR0TWpnaUx6NDhMMmMrUEdjZ1pHRjBZUzF0Yld3dGJtOWtaVDBpYldraUlIUnlZVzV6Wm05eWJUMGlkSEpoYm5Oc1lYUmxLREUzTURNdU5Dd3dLU0krUEhWelpTQmtZWFJoTFdNOUlqRkVORFl3SWlCNGJHbHVhenBvY21WbVBTSWpUVXBZTFRFNExWUkZXQzFKTFRGRU5EWXdJaTgrUEM5blBqeG5JR1JoZEdFdGJXMXNMVzV2WkdVOUltMXZJaUIwY21GdWMyWnZjbTA5SW5SeVlXNXpiR0YwWlNneU1UY3lMalFzTUNraVBqeDFjMlVnWkdGMFlTMWpQU0l5T1NJZ2VHeHBibXM2YUhKbFpqMGlJMDFLV0MweE9DMVVSVmd0VGkweU9TSXZQand2Wno0OEwyYytQR2NnWkdGMFlTMXRiV3d0Ym05a1pUMGliWFJrSWlCMGNtRnVjMlp2Y20wOUluUnlZVzV6YkdGMFpTZ3pORGszTGpjc01Da2lQanhuSUdSaGRHRXRiVzFzTFc1dlpHVTlJbTFwSWk4K1BHY2daR0YwWVMxdGJXd3RibTlrWlQwaWJXOGlJSFJ5WVc1elptOXliVDBpZEhKaGJuTnNZWFJsS0RJM055NDRMREFwSWo0OGRYTmxJR1JoZEdFdFl6MGlNMFFpSUhoc2FXNXJPbWh5WldZOUlpTk5TbGd0TVRndFZFVllMVTR0TTBRaUx6NDhMMmMrUEdjZ1pHRjBZUzF0Yld3dGJtOWtaVDBpYlhWdVpHVnlJaUIwY21GdWMyWnZjbTA5SW5SeVlXNXpiR0YwWlNneE16TXpMallzTUNraVBqeG5JR1JoZEdFdGJXMXNMVzV2WkdVOUltMXZJajQ4ZFhObElHUmhkR0V0WXowaU1qSXhNU0lnZUd4cGJtczZhSEpsWmowaUkwMUtXQzB4T0MxVVJWZ3RURTh0TWpJeE1TSXZQand2Wno0OFp5QmtZWFJoTFcxdGJDMXViMlJsUFNKdGFTSWdkSEpoYm5ObWIzSnRQU0owY21GdWMyeGhkR1VvTlRNMUxDMHhNRFV3S1NCelkyRnNaU2d3TGpjd055a2lQangxYzJVZ1pHRjBZUzFqUFNJeFJEUTBSU0lnZUd4cGJtczZhSEpsWmowaUkwMUtXQzB4T0MxVVJWZ3RTUzB4UkRRMFJTSXZQand2Wno0OEwyYytQR2NnWkdGMFlTMXRiV3d0Ym05a1pUMGliV2tpSUhSeVlXNXpabTl5YlQwaWRISmhibk5zWVhSbEtESTVORFF1TWl3d0tTSStQSFZ6WlNCa1lYUmhMV005SWpGRU56QkNJaUI0YkdsdWF6cG9jbVZtUFNJalRVcFlMVEU0TFZSRldDMUpMVEZFTnpCQ0lpOCtQQzluUGp4bklHUmhkR0V0Ylcxc0xXNXZaR1U5SW0xdklpQjBjbUZ1YzJadmNtMDlJblJ5WVc1emJHRjBaU2d6TlRFMExqSXNNQ2tpUGp4MWMyVWdaR0YwWVMxalBTSXlPQ0lnZUd4cGJtczZhSEpsWmowaUkwMUtXQzB4T0MxVVJWZ3RUaTB5T0NJdlBqd3ZaejQ4WnlCa1lYUmhMVzF0YkMxdWIyUmxQU0p0YVNJZ2RISmhibk5tYjNKdFBTSjBjbUZ1YzJ4aGRHVW9Nemt3TXk0eUxEQXBJajQ4ZFhObElHUmhkR0V0WXowaU1VUTBORVVpSUhoc2FXNXJPbWh5WldZOUlpTk5TbGd0TVRndFZFVllMVWt0TVVRME5FVWlMejQ4TDJjK1BHY2daR0YwWVMxdGJXd3RibTlrWlQwaWJXOGlJSFJ5WVc1elptOXliVDBpZEhKaGJuTnNZWFJsS0RRM01UQXNNQ2tpUGp4MWMyVWdaR0YwWVMxalBTSXlNakl6SWlCNGJHbHVhenBvY21WbVBTSWpUVXBZTFRFNExWUkZXQzFPTFRJeU1qTWlMejQ4TDJjK1BHY2daR0YwWVMxdGJXd3RibTlrWlQwaWJXa2lJSFJ5WVc1elptOXliVDBpZEhKaGJuTnNZWFJsS0RVeU5qVXVPQ3d3S1NJK1BIVnpaU0JrWVhSaExXTTlJakZFTkRZd0lpQjRiR2x1YXpwb2NtVm1QU0lqVFVwWUxURTRMVlJGV0MxSkxURkVORFl3SWk4K1BDOW5QanhuSUdSaGRHRXRiVzFzTFc1dlpHVTlJbTF2SWlCMGNtRnVjMlp2Y20wOUluUnlZVzV6YkdGMFpTZzFOek0wTGpnc01Da2lQangxYzJVZ1pHRjBZUzFqUFNJeU9TSWdlR3hwYm1zNmFISmxaajBpSTAxS1dDMHhPQzFVUlZndFRpMHlPU0l2UGp3dlp6NDhaeUJrWVhSaExXMXRiQzF1YjJSbFBTSnRkVzVrWlhJaUlIUnlZVzV6Wm05eWJUMGlkSEpoYm5Oc1lYUmxLRFl5T1RBdU5Dd3dLU0krUEdjZ1pHRjBZUzF0Yld3dGJtOWtaVDBpYlc4aVBqeDFjMlVnWkdGMFlTMWpQU0l5TWpFeElpQjRiR2x1YXpwb2NtVm1QU0lqVFVwWUxURTRMVlJGV0MxTVR5MHlNakV4SWk4K1BDOW5QanhuSUdSaGRHRXRiVzFzTFc1dlpHVTlJbFJsV0VGMGIyMGlJSFJ5WVc1elptOXliVDBpZEhKaGJuTnNZWFJsS0RRMU9DNHhMQzB4TVRBeExqUXBJSE5qWVd4bEtEQXVOekEzS1NJZ1pHRjBZUzF0YW5ndGRHVjRZMnhoYzNNOUlrOVNSQ0krUEdjZ1pHRjBZUzF0Yld3dGJtOWtaVDBpYlhOMWNDSStQR2NnWkdGMFlTMXRiV3d0Ym05a1pUMGliV2tpUGp4MWMyVWdaR0YwWVMxalBTSXhSRFEyTUNJZ2VHeHBibXM2YUhKbFpqMGlJMDFLV0MweE9DMVVSVmd0U1MweFJEUTJNQ0l2UGp3dlp6NDhaeUJrWVhSaExXMXRiQzF1YjJSbFBTSnRieUlnZEhKaGJuTm1iM0p0UFNKMGNtRnVjMnhoZEdVb05UQXlMREk0T1NrZ2MyTmhiR1VvTUM0M01EY3BJajQ4ZFhObElHUmhkR0V0WXowaU1qQXpNaUlnZUd4cGJtczZhSEpsWmowaUkwMUtXQzB4T0MxVVJWZ3RWaTB5TURNeUlpOCtQQzluUGp3dlp6NDhMMmMrUEM5blBqeG5JR1JoZEdFdGJXMXNMVzV2WkdVOUltMXBJaUIwY21GdWMyWnZjbTA5SW5SeVlXNXpiR0YwWlNnM09UQXhMakVzTUNraVBqeDFjMlVnWkdGMFlTMWpQU0l4UkRRME15SWdlR3hwYm1zNmFISmxaajBpSTAxS1dDMHhPQzFVUlZndFNTMHhSRFEwTXlJdlBqd3ZaejQ4WnlCa1lYUmhMVzF0YkMxdWIyUmxQU0p0YnlJZ2RISmhibk5tYjNKdFBTSjBjbUZ1YzJ4aGRHVW9PRFkxTWk0eExEQXBJajQ4ZFhObElHUmhkR0V0WXowaU1qZ2lJSGhzYVc1ck9taHlaV1k5SWlOTlNsZ3RNVGd0VkVWWUxVNHRNamdpTHo0OEwyYytQR2NnWkdGMFlTMXRiV3d0Ym05a1pUMGliWE4xY0NJZ2RISmhibk5tYjNKdFBTSjBjbUZ1YzJ4aGRHVW9PVEEwTVM0eE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REEyTlM0ekxEQXBJajQ4ZFhObElHUmhkR0V0WXowaU1qSXlNeUlnZUd4cGJtczZhSEpsWmowaUkwMUtXQzB4T0MxVVJWZ3RUaTB5TWpJeklpOCtQQzluUGp4bklHUmhkR0V0Ylcxc0xXNXZaR1U5SW0xcElpQjBjbUZ1YzJadmNtMDlJblJ5WVc1emJHRjBaU2d4TURZeU1TNHhMREFwSWo0OGRYTmxJR1JoZEdFdFl6MGlNVVEwTmpBaUlIaHNhVzVyT21oeVpXWTlJaU5OU2xndE1UZ3RWRVZZTFVrdE1VUTBOakFpTHo0OEwyYytQR2NnWkdGMFlTMXRiV3d0Ym05a1pUMGliVzhpSUhSeVlXNXpabTl5YlQwaWRISmhibk5zWVhSbEtERXhNRGt3TGpFc01Da2lQangxYzJVZ1pHRjBZUzFqUFNJeVF5SWdlR3hwYm1zNmFISmxaajBpSTAxS1dDMHhPQzFVUlZndFRpMHlReUl2UGp3dlp6NDhaeUJrWVhSaExXMXRiQzF1YjJSbFBTSnRhU0lnZEhKaGJuTm1iM0p0UFNKMGNtRnVjMnhoZEdVb01URTFNelF1T0N3d0tTSStQSFZ6WlNCa1lYUmhMV005SWpGRU5EUkZJaUI0YkdsdWF6cG9jbVZtUFNJalRVcFlMVEU0TFZSRldDMUpMVEZFTkRSRklpOCtQQzluUGp4bklHUmhkR0V0Ylcxc0xXNXZaR1U5SW0xdklpQjBjbUZ1YzJadmNtMDlJblJ5WVc1emJHRjBaU2d4TWpBMk15NDRMREFwSWo0OGRYTmxJR1JoZEdFdFl6MGlNamtpSUhoc2FXNXJPbWh5WldZOUlpTk5TbGd0TVRndFZFVllMVTR0TWpraUx6NDhMMmMrUEdjZ1pHRjBZUzF0Yld3dGJtOWtaVDBpVkdWWVFYUnZiU0lnWkdGMFlTMXRhbmd0ZEdWNFkyeGhjM005SWs5U1JDSWdkSEpoYm5ObWIzSnRQU0owY21GdWMyeGhkR1VvTVRJME5USXVPQ3d3S1NJK1BHY2daR0YwWVMxdGJXd3RibTlrWlQwaWJXOGlJSFJ5WVc1elptOXliVDBpZEhKaGJuTnNZWFJsS0RBZ0xUQXVOU2tpUGp4MWMyVWdaR0YwWVMxalBTSTFRaUlnZUd4cGJtczZhSEpsWmowaUkwMUtXQzB4T0MxVVJWZ3RURTh0TlVJaUx6NDhMMmMrUEM5blBqeG5JR1JoZEdFdGJXMXNMVzV2WkdVOUltMXBJaUIwY21GdWMyWnZjbTA5SW5SeVlXNXpiR0YwWlNneE1qa3lOQzQ0TERBcElqNDhkWE5sSUdSaGRHRXRZejBpTVVRME5EVWlJSGhzYVc1ck9taHlaV1k5SWlOTlNsZ3RNVGd0VkVWWUxVa3RNVVEwTkRVaUx6NDhMMmMrUEdjZ1pHRjBZUzF0Yld3dGJtOWtaVDBpYlc4aUlIUnlZVzV6Wm05eWJUMGlkSEpoYm5Oc1lYUmxLREV6TmpnekxqZ3NNQ2tpUGp4MWMyVWdaR0YwWVMxalBTSXlPQ0lnZUd4cGJtczZhSEpsWmowaUkwMUtXQzB4T0MxVVJWZ3RUaTB5T0NJdlBqd3ZaejQ4WnlCa1lYUmhMVzF0YkMxdWIyUmxQU0p0YVNJZ2RISmhibk5tYjNKdFBTSjBjbUZ1YzJ4aGRHVW9NVFF3TnpJdU9Dd3dLU0krUEhWelpTQmtZWFJoTFdNOUlqRkVORFl3SWlCNGJHbHVhenBvY21WbVBTSWpUVXBZTFRFNExWUkZXQzFKTFRGRU5EWXdJaTgrUEM5blBqeG5JR1JoZEdFdGJXMXNMVzV2WkdVOUltMXZJaUIwY21GdWMyWnZjbTA5SW5SeVlXNXpiR0YwWlNneE5EVTBNUzQ0TERBcElqNDhkWE5sSUdSaGRHRXRZejBpTWtNaUlIaHNhVzVyT21oeVpXWTlJaU5OU2xndE1UZ3RWRVZZTFU0dE1rTWlMejQ4TDJjK1BHY2daR0YwWVMxdGJXd3RibTlrWlQwaWJXa2lJSFJ5WVc1elptOXliVDBpZEhKaGJuTnNZWFJsS0RFME9UZzJMalVzTUNraVBqeDFjMlVnWkdGMFlTMWpQU0l4UkRRMFJTSWdlR3hwYm1zNmFISmxaajBpSTAxS1dDMHhPQzFVUlZndFNTMHhSRFEwUlNJdlBqd3ZaejQ4WnlCa1lYUmhMVzF0YkMxdWIyUmxQU0p0YnlJZ2RISmhibk5tYjNKdFBTSjBjbUZ1YzJ4aGRHVW9NVFUxTVRVdU5Td3dLU0krUEhWelpTQmtZWFJoTFdNOUlqSkRJaUI0YkdsdWF6cG9jbVZtUFNJalRVcFlMVEU0TFZSRldDMU9MVEpESWk4K1BDOW5QanhuSUdSaGRHRXRiVzFzTFc1dlpHVTlJbTF6ZFhBaUlIUnlZVzV6Wm05eWJUMGlkSEpoYm5Oc1lYUmxLREUxT1RZd0xqRXNNQ2tpUGp4bklHUmhkR0V0Ylcxc0xXNXZaR1U5SW0xcElqNDhkWE5sSUdSaGRHRXRZejBpTVVRME5qQWlJSGhzYVc1ck9taHlaV1k5SWlOTlNsZ3RNVGd0VkVWWUxVa3RNVVEwTmpBaUx6NDhMMmMrUEdjZ1pHRjBZUzF0Yld3dGJtOWtaVDBpYlc4aUlIUnlZVzV6Wm05eWJUMGlkSEpoYm5Oc1lYUmxLRFV3TWl3ME1UTXBJSE5qWVd4bEtEQXVOekEzS1NJK1BIVnpaU0JrWVhSaExXTTlJakl3TXpJaUlIaHNhVzVyT21oeVpXWTlJaU5OU2xndE1UZ3RWRVZZTFZZdE1qQXpNaUl2UGp3dlp6NDhMMmMrUEdjZ1pHRjBZUzF0Yld3dGJtOWtaVDBpYlc4aUlIUnlZVzV6Wm05eWJUMGlkSEpoYm5Oc1lYUmxLREUyTnpBMkxqWXNNQ2tpUGp4MWMyVWdaR0YwWVMxalBTSXlPU0lnZUd4cGJtczZhSEpsWmowaUkwMUtXQzB4T0MxVVJWZ3RUaTB5T1NJdlBqd3ZaejQ4WnlCa1lYUmhMVzF0YkMxdWIyUmxQU0p0YnlJZ2RISmhibk5tYjNKdFBTSjBjbUZ1YzJ4aGRHVW9NVGN6TVRjdU9Dd3dLU0krUEhWelpTQmtZWFJoTFdNOUlqSkNJaUI0YkdsdWF6cG9jbVZtUFNJalRVcFlMVEU0TFZSRldDMU9MVEpDSWk4K1BDOW5QanhuSUdSaGRHRXRiVzFzTFc1dlpHVTlJbTFwSWlCMGNtRnVjMlp2Y20wOUluUnlZVzV6YkdGMFpTZ3hPRE14T0N3d0tTSStQSFZ6WlNCa1lYUmhMV005SWpGRU5rWkZJaUI0YkdsdWF6cG9jbVZtUFNJalRVcFlMVEU0TFZSRldDMUpMVEZFTmtaRklpOCtQQzluUGp4bklHUmhkR0V0Ylcxc0xXNXZaR1U5SW0xemRYQWlJSFJ5WVc1elptOXliVDBpZEhKaGJuTnNZWFJsS0RFNE9EWXhMREFwSWo0OFp5QmtZWFJoTFcxdGJDMXViMlJsUFNKdGFTSStQSFZ6WlNCa1lYUmhMV005SWpGRU5EUTVJaUI0YkdsdWF6cG9jbVZtUFNJalRVcFlMVEU0TFZSRldDMUpMVEZFTkRRNUlpOCtQQzluUGp4bklHUmhkR0V0Ylcxc0xXNXZaR1U5SW0xcElpQjBjbUZ1YzJadmNtMDlJblJ5WVc1emJHRjBaU2c0TmpFdU15dzBNVE1wSUhOallXeGxLREF1TnpBM0tTSStQSFZ6WlNCa1lYUmhMV005SWpGRU56QkNJaUI0YkdsdWF6cG9jbVZtUFNJalRVcFlMVEU0TFZSRldDMUpMVEZFTnpCQ0lpOCtQQzluUGp3dlp6NDhaeUJrWVhSaExXMXRiQzF1YjJSbFBTSnRieUlnZEhKaGJuTm1iM0p0UFNKMGNtRnVjMnhoZEdVb01qQXhOelV1TkN3d0tTSStQSFZ6WlNCa1lYUmhMV005SWpJNElpQjRiR2x1YXpwb2NtVm1QU0lqVFVwWUxURTRMVlJGV0MxT0xUSTRJaTgrUEM5blBqeG5JR1JoZEdFdGJXMXNMVzV2WkdVOUltMXpkWEFpSUhSeVlXNXpabTl5YlQwaWRISmhibk5zWVhSbEtESXdOVFkwTGpR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SXhNekV3TGpnc01Da2lQangxYzJVZ1pHRjBZUzFqUFNJeU9TSWdlR3hwYm1zNmFISmxaajBpSTAxS1dDMHhPQzFVUlZndFRpMHlPU0l2UGp3dlp6NDhaeUJrWVhSaExXMXRiQzF1YjJSbFBTSlVaVmhCZEc5dElpQmtZWFJoTFcxcWVDMTBaWGhqYkdGemN6MGlUMUpFSWlCMGNtRnVjMlp2Y20wOUluUnlZVzV6YkdGMFpTZ3lNVFk1T1M0NExEQXBJajQ4WnlCa1lYUmhMVzF0YkMxdWIyUmxQU0p0YnlJZ2RISmhibk5tYjNKdFBTSjBjbUZ1YzJ4aGRHVW9NQ0F0TUM0MUtTSStQSFZ6WlNCa1lYUmhMV005SWpWRUlpQjRiR2x1YXpwb2NtVm1QU0lqVFVwWUxURTRMVlJGV0MxTVR5MDFSQ0l2UGp3dlp6NDhMMmMrUEM5blBqd3ZaejQ4WnlCa1lYUmhMVzF0YkMxdWIyUmxQU0p0ZEhJaUlIUnlZVzV6Wm05eWJUMGlkSEpoYm5Oc1lYUmxLREFzTFRFd05Ea3VOU2tpUGp4bklHUmhkR0V0Ylcxc0xXNXZaR1U5SW0xMFpDSStQR2NnWkdGMFlTMXRiV3d0Ym05a1pUMGliWE4xY0NJK1BHY2daR0YwWVMxdGJXd3RibTlrWlQwaWJXa2lQangxYzJVZ1pHRjBZUzFqUFNJeFJEUTBOQ0lnZUd4cGJtczZhSEpsWmowaUkwMUtXQzB4T0MxVVJWZ3RTUzB4UkRRME5DSXZQand2Wno0OFp5QmtZWFJoTFcxdGJDMXViMlJsUFNKdGFTSWdkSEpoYm5ObWIzSnRQU0owY21GdWMyeGhkR1VvT0RJMExEUXhNeWtnYzJOaGJHVW9NQzQzTURjcElqNDhkWE5sSUdSaGRHRXRZejBpTVVRM01FSWlJSGhzYVc1ck9taHlaV1k5SWlOTlNsZ3RNVGd0VkVWWUxVa3RNVVEzTUVJaUx6NDhMMmMrUEM5blBqeG5JR1JoZEdFdGJXMXNMVzV2WkdVOUltMXZJaUIwY21GdWMyWnZjbTA5SW5SeVlXNXpiR0YwWlNneE1qYzNMakVzTUNraVBqeDFjMlVnWkdGMFlTMWpQU0l5T0NJZ2VHeHBibXM2YUhKbFpqMGlJMDFLV0MweE9DMVVSVmd0VGkweU9DSXZQand2Wno0OFp5QmtZWFJoTFcxdGJDMXViMlJsUFNKdGFTSWdkSEpoYm5ObWIzSnRQU0owY21GdWMyeGhkR1VvTVRZMk5pNHhMREFwSWo0OGRYTmxJR1JoZEdFdFl6MGlNVVEwTmpBaUlIaHNhVzVyT21oeVpXWTlJaU5OU2xndE1UZ3RWRVZZTFVrdE1VUTBOakFpTHo0OEwyYytQR2NnWkdGMFlTMXRiV3d0Ym05a1pUMGliVzhpSUhSeVlXNXpabTl5YlQwaWRISmhibk5zWVhSbEtESXhNelV1TVN3d0tTSStQSFZ6WlNCa1lYUmhMV005SWpKRElpQjRiR2x1YXpwb2NtVm1QU0lqVFVwWUxURTRMVlJGV0MxT0xUSkRJaTgrUEM5blBqeG5JR1JoZEdFdGJXMXNMVzV2WkdVOUltMXBJaUIwY21GdWMyWnZjbTA5SW5SeVlXNXpiR0YwWlNneU5UYzVMamNzTUNraVBqeDFjMlVnWkdGMFlTMWpQU0l4UkRRMFJTSWdlR3hwYm1zNmFISmxaajBpSTAxS1dDMHhPQzFVUlZndFNTMHhSRFEwUlNJdlBqd3ZaejQ4WnlCa1lYUmhMVzF0YkMxdWIyUmxQU0p0YnlJZ2RISmhibk5tYjNKdFBTSjBjbUZ1YzJ4aGRHVW9NekV3T0M0M0xEQXBJajQ4ZFhObElHUmhkR0V0WXowaU1qa2lJSGhzYVc1ck9taHlaV1k5SWlOTlNsZ3RNVGd0VkVWWUxVNHRNamtpTHo0OEwyYytQQzluUGp4bklHUmhkR0V0Ylcxc0xXNXZaR1U5SW0xMFpDSWdkSEpoYm5ObWIzSnRQU0owY21GdWMyeGhkR1VvTXpRNU55NDNMREFwSWo0OFp5QmtZWFJoTFcxdGJDMXViMlJsUFNKdGFTSXZQanhuSUdSaGRHRXRiVzFzTFc1dlpHVTlJbTF2SWlCMGNtRnVjMlp2Y20wOUluUnlZVzV6YkdGMFpTZ3lOemN1T0N3d0tTSStQSFZ6WlNCa1lYUmhMV005SWpORUlpQjRiR2x1YXpwb2NtVm1QU0lqVFVwWUxURTRMVlJGV0MxT0xUTkVJaTgrUEM5blBqeG5JR1JoZEdFdGJXMXNMVzV2WkdVOUltMTFibVJsY2lJZ2RISmhibk5tYjNKdFBTSjBjbUZ1YzJ4aGRHVW9NVE16TXk0MkxEQXBJajQ4WnlCa1lYUmhMVzF0YkMxdWIyUmxQU0p0YnlJK1BIVnpaU0JrWVhSaExXTTlJakl5TVRFaUlIaHNhVzVyT21oeVpXWTlJaU5OU2xndE1UZ3RWRVZZTFV4UExUSXlNVEVpTHo0OEwyYytQR2NnWkdGMFlTMXRiV3d0Ym05a1pUMGlWR1ZZUVhSdmJTSWdkSEpoYm5ObWIzSnRQU0owY21GdWMyeGhkR1VvTkRVNExqRXNMVEV4TURFdU5Da2djMk5oYkdVb01DNDNNRGNwSWlCa1lYUmhMVzFxZUMxMFpYaGpiR0Z6Y3owaVQxSkVJajQ4WnlCa1lYUmhMVzF0YkMxdWIyUmxQU0p0YzNWd0lqNDhaeUJrWVhSaExXMXRiQzF1YjJSbFBTSnRhU0krUEhWelpTQmtZWFJoTFdNOUlqRkVORFl3SWlCNGJHbHVhenBvY21WbVBTSWpUVXBZTFRFNExWUkZXQzFKTFRGRU5EWXdJaTgrUEM5blBqeG5JR1JoZEdFdGJXMXNMVzV2WkdVOUltMXZJaUIwY21GdWMyWnZjbTA5SW5SeVlXNXpiR0YwWlNnMU1ESXNNamc1S1NCelkyRnNaU2d3TGpjd055a2lQangxYzJVZ1pHRjBZUzFqUFNJeU1ETXlJaUI0YkdsdWF6cG9jbVZtUFNJalRVcFlMVEU0TFZSRldDMVdMVEl3TXpJaUx6NDhMMmMrUEM5blBqd3ZaejQ4TDJjK1BHY2daR0YwWVMxdGJXd3RibTlrWlQwaWJXa2lJSFJ5WVc1elptOXliVDBpZEhKaGJuTnNZWFJsS0RJNU5EUXVNaXd3S1NJK1BIVnpaU0JrWVhSaExXTTlJakZFTkRReklpQjRiR2x1YXpwb2NtVm1QU0lqVFVwWUxURTRMVlJGV0MxSkxURkVORFF6SWk4K1BDOW5QanhuSUdSaGRHRXRiVzFzTFc1dlpHVTlJbTF2SWlCMGNtRnVjMlp2Y20wOUluUnlZVzV6YkdGMFpTZ3pOamsxTGpJc01Da2lQangxYzJVZ1pHRjBZUzFqUFNJeU9DSWdlR3hwYm1zNmFISmxaajBpSTAxS1dDMHhPQzFVUlZndFRpMHlPQ0l2UGp3dlp6NDhaeUJrWVhSaExXMXRiQzF1YjJSbFBTSnRjM1Z3SWlCMGNtRnVjMlp2Y20wOUluUnlZVzV6YkdGMFpTZzBNRGcwTGpJ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VXhNRGd1TlN3d0tTSStQSFZ6WlNCa1lYUmhMV005SWpJeU1qTWlJSGhzYVc1ck9taHlaV1k5SWlOTlNsZ3RNVGd0VkVWWUxVNHRNakl5TXlJdlBqd3ZaejQ4WnlCa1lYUmhMVzF0YkMxdWIyUmxQU0p0YVNJZ2RISmhibk5tYjNKdFBTSjBjbUZ1YzJ4aGRHVW9OVFkyTkM0eUxEQXBJajQ4ZFhObElHUmhkR0V0WXowaU1VUTBOakFpSUhoc2FXNXJPbWh5WldZOUlpTk5TbGd0TVRndFZFVllMVWt0TVVRME5qQWlMejQ4TDJjK1BHY2daR0YwWVMxdGJXd3RibTlrWlQwaWJXOGlJSFJ5WVc1elptOXliVDBpZEhKaGJuTnNZWFJsS0RZeE16TXVNaXd3S1NJK1BIVnpaU0JrWVhSaExXTTlJakpESWlCNGJHbHVhenBvY21WbVBTSWpUVXBZTFRFNExWUkZXQzFPTFRKRElpOCtQQzluUGp4bklHUmhkR0V0Ylcxc0xXNXZaR1U5SW0xcElpQjBjbUZ1YzJadmNtMDlJblJ5WVc1emJHRjBaU2cyTlRjM0xqa3NNQ2tpUGp4MWMyVWdaR0YwWVMxalBTSXhSRFEwUlNJZ2VHeHBibXM2YUhKbFpqMGlJMDFLV0MweE9DMVVSVmd0U1MweFJEUTBSU0l2UGp3dlp6NDhaeUJrWVhSaExXMXRiQzF1YjJSbFBTSnRieUlnZEhKaGJuTm1iM0p0UFNKMGNtRnVjMnhoZEdVb056RXdOaTQ1TERBcElqNDhkWE5sSUdSaGRHRXRZejBpTWpraUlIaHNhVzVyT21oeVpXWTlJaU5OU2xndE1UZ3RWRVZZTFU0dE1qa2lMejQ4TDJjK1BHY2daR0YwWVMxdGJXd3RibTlrWlQwaVZHVllRWFJ2YlNJZ1pHRjBZUzF0YW5ndGRHVjRZMnhoYzNNOUlrOVNSQ0lnZEhKaGJuTm1iM0p0UFNKMGNtRnVjMnhoZEdVb056UTVOUzQ1TERBcElqNDhaeUJrWVhSaExXMXRiQzF1YjJSbFBTSnRieUlnZEhKaGJuTm1iM0p0UFNKMGNtRnVjMnhoZEdVb01DQXRNQzQxS1NJK1BIVnpaU0JrWVhSaExXTTlJalZDSWlCNGJHbHVhenBvY21WbVBTSWpUVXBZTFRFNExWUkZXQzFNVHkwMVFpSXZQand2Wno0OEwyYytQR2NnWkdGMFlTMXRiV3d0Ym05a1pUMGliV2tpSUhSeVlXNXpabTl5YlQwaWRISmhibk5zWVhSbEtEYzVOamN1T1N3d0tTSStQSFZ6WlNCa1lYUmhMV005SWpGRU5EUTFJaUI0YkdsdWF6cG9jbVZtUFNJalRVcFlMVEU0TFZSRldDMUpMVEZFTkRRMUlpOCtQQzluUGp4bklHUmhkR0V0Ylcxc0xXNXZaR1U5SW0xdklpQjBjbUZ1YzJadmNtMDlJblJ5WVc1emJHRjBaU2c0TnpJMkxqa3NNQ2tpUGp4MWMyVWdaR0YwWVMxalBTSXlPQ0lnZUd4cGJtczZhSEpsWmowaUkwMUtXQzB4T0MxVVJWZ3RUaTB5T0NJdlBqd3ZaejQ4WnlCa1lYUmhMVzF0YkMxdWIyUmxQU0p0YVNJZ2RISmhibk5tYjNKdFBTSjBjbUZ1YzJ4aGRHVW9PVEV4TlM0NUxEQXBJajQ4ZFhObElHUmhkR0V0WXowaU1VUTBOakFpSUhoc2FXNXJPbWh5WldZOUlpTk5TbGd0TVRndFZFVllMVWt0TVVRME5qQWlMejQ4TDJjK1BHY2daR0YwWVMxdGJXd3RibTlrWlQwaWJXOGlJSFJ5WVc1elptOXliVDBpZEhKaGJuTnNZWFJsS0RrMU9EUXVPU3d3S1NJK1BIVnpaU0JrWVhSaExXTTlJakpESWlCNGJHbHVhenBvY21WbVBTSWpUVXBZTFRFNExWUkZXQzFPTFRKRElpOCtQQzluUGp4bklHUmhkR0V0Ylcxc0xXNXZaR1U5SW0xcElpQjBjbUZ1YzJadmNtMDlJblJ5WVc1emJHRjBaU2d4TURBeU9TNDJMREFwSWo0OGRYTmxJR1JoZEdFdFl6MGlNVVEwTkVVaUlIaHNhVzVyT21oeVpXWTlJaU5OU2xndE1UZ3RWRVZZTFVrdE1VUTBORVVpTHo0OEwyYytQR2NnWkdGMFlTMXRiV3d0Ym05a1pUMGliVzhpSUhSeVlXNXpabTl5YlQwaWRISmhibk5zWVhSbEtERXdOVFU0TGpZc01Da2lQangxYzJVZ1pHRjBZUzFqUFNJeVF5SWdlR3hwYm1zNmFISmxaajBpSTAxS1dDMHhPQzFVUlZndFRpMHlReUl2UGp3dlp6NDhaeUJrWVhSaExXMXRiQzF1YjJSbFBTSnRjM1Z3SWlCMGNtRnVjMlp2Y20wOUluUnlZVzV6YkdGMFpTZ3hNVEF3TXk0eU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VGMwT1M0M0xEQXBJajQ4ZFhObElHUmhkR0V0WXowaU1qa2lJSGhzYVc1ck9taHlaV1k5SWlOTlNsZ3RNVGd0VkVWWUxVNHRNamtpTHo0OEwyYytQR2NnWkdGMFlTMXRiV3d0Ym05a1pUMGliVzhpSUhSeVlXNXpabTl5YlQwaWRISmhibk5zWVhSbEtERXlNell3TGprc01Da2lQangxYzJVZ1pHRjBZUzFqUFNJeVFpSWdlR3hwYm1zNmFISmxaajBpSTAxS1dDMHhPQzFVUlZndFRpMHlRaUl2UGp3dlp6NDhaeUJrWVhSaExXMXRiQzF1YjJSbFBTSnRhU0lnZEhKaGJuTm1iM0p0UFNKMGNtRnVjMnhoZEdVb01UTXpOakV1TVN3d0tTSStQSFZ6WlNCa1lYUmhMV005SWpGRU5rWkZJaUI0YkdsdWF6cG9jbVZtUFNJalRVcFlMVEU0TFZSRldDMUpMVEZFTmtaRklpOCtQQzluUGp4bklHUmhkR0V0Ylcxc0xXNXZaR1U5SW0xMWJtUmxjaUlnZEhKaGJuTm1iM0p0UFNKMGNtRnVjMnhoZEdVb01UUXdOekF1T0N3d0tTSStQR2NnWkdGMFlTMXRiV3d0Ym05a1pUMGliVzhpUGp4MWMyVWdaR0YwWVMxalBTSXlNakV4SWlCNGJHbHVhenBvY21WbVBTSWpUVXBZTFRFNExWUkZXQzFNVHkweU1qRXhJaTgrUEM5blBqeG5JR1JoZEdFdGJXMXNMVzV2WkdVOUlsUmxXRUYwYjIwaUlIUnlZVzV6Wm05eWJUMGlkSEpoYm5Oc1lYUmxLRFF6Tmk0NUxDMHhNVEF4TGpRcElITmpZV3hsS0RBdU56QTNLU0lnWkdGMFlTMXRhbmd0ZEdWNFkyeGhjM005SWs5U1JDSStQR2NnWkdGMFlTMXRiV3d0Ym05a1pUMGliWE4xY0NJK1BHY2daR0YwWVMxdGJXd3RibTlrWlQwaWJXa2lQangxYzJVZ1pHRjBZUzFqUFNJeFJEUTBSU0lnZUd4cGJtczZhSEpsWmowaUkwMUtXQzB4T0MxVVJWZ3RTUzB4UkRRMFJTSXZQand2Wno0OFp5QmtZWFJoTFcxdGJDMXViMlJsUFNKdGJ5SWdkSEpoYm5ObWIzSnRQU0owY21GdWMyeGhkR1VvTlRZeUxESTRPU2tnYzJOaGJHVW9NQzQzTURjcElqNDhkWE5sSUdSaGRHRXRZejBpTWpBek1pSWdlR3hwYm1zNmFISmxaajBpSTAxS1dDMHhPQzFVUlZndFZpMHlNRE15SWk4K1BDOW5Qand2Wno0OEwyYytQQzluUGp4bklHUmhkR0V0Ylcxc0xXNXZaR1U5SW0xcElpQjBjbUZ1YzJadmNtMDlJblJ5WVc1emJHRjBaU2d4TlRZNE1TNDFMREFwSWo0OGRYTmxJR1JoZEdFdFl6MGlNVVEzTUVJaUlIaHNhVzVyT21oeVpXWTlJaU5OU2xndE1UZ3RWRVZZTFVrdE1VUTNNRUlpTHo0OEwyYytQR2NnWkdGMFlTMXRiV3d0Ym05a1pUMGliVzhpSUhSeVlXNXpabTl5YlQwaWRISmhibk5zWVhSbEtERTJNalV4TGpVc01Da2lQangxYzJVZ1pHRjBZUzFqUFNJeU9DSWdlR3hwYm1zNmFISmxaajBpSTAxS1dDMHhPQzFVUlZndFRpMHlPQ0l2UGp3dlp6NDhaeUJrWVhSaExXMXRiQzF1YjJSbFBTSnRjM1Z3SWlCMGNtRnVjMlp2Y20wOUluUnlZVzV6YkdGMFpTZ3hOalkwTUM0MUxEQXBJajQ4WnlCa1lYUmhMVzF0YkMxdWIyUmxQU0p0YVNJK1BIVnpaU0JrWVhSaExXTTlJakZFTkRSRklpQjRiR2x1YXpwb2NtVm1QU0lqVFVwWUxURTRMVlJGV0MxSkxURkVORFJGSWk4K1BDOW5QanhuSUdSaGRHRXRiVzFzTFc1dlpHVTlJbTF2SWlCMGNtRnVjMlp2Y20wOUluUnlZVzV6YkdGMFpTZzFOaklzTkRFektTQnpZMkZzWlNnd0xqY3dOeWtpUGp4MWMyVWdaR0YwWVMxalBTSXlNRE15SWlCNGJHbHVhenBvY21WbVBTSWpUVXBZTFRFNExWUkZXQzFXTFRJd016SWlMejQ4TDJjK1BDOW5QanhuSUdSaGRHRXRiVzFzTFc1dlpHVTlJbTF2SWlCMGNtRnVjMlp2Y20wOUluUnlZVzV6YkdGMFpTZ3hOemN5TkM0M0xEQXBJajQ4ZFhObElHUmhkR0V0WXowaU1qSXlNeUlnZUd4cGJtczZhSEpsWmowaUkwMUtXQzB4T0MxVVJWZ3RUaTB5TWpJeklpOCtQQzluUGp4bklHUmhkR0V0Ylcxc0xXNXZaR1U5SW0xemRYQWlJSFJ5WVc1elptOXliVDBpZEhKaGJuTnNZWFJsS0RFNE1qZ3dMalV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FNU1ESTJMamtzTUNraVBqeDFjMlVnWkdGMFlTMWpQU0l5T1NJZ2VHeHBibXM2YUhKbFpqMGlJMDFLV0MweE9DMVVSVmd0VGkweU9TSXZQand2Wno0OFp5QmtZWFJoTFcxdGJDMXViMlJsUFNKdGMzVndJaUIwY21GdWMyWnZjbTA5SW5SeVlXNXpiR0YwWlNneE9UUXhOUzQ1TERBcElqNDhaeUJrWVhSaExXMXRiQzF1YjJSbFBTSnRhU0krUEhWelpTQmtZWFJoTFdNOUlqRkVORFEwSWlCNGJHbHVhenBvY21WbVBTSWpUVXBZTFRFNExWUkZXQzFKTFRGRU5EUTBJaTgrUEM5blBqeG5JR1JoZEdFdGJXMXNMVzV2WkdVOUltMXBJaUIwY21GdWMyWnZjbTA5SW5SeVlXNXpiR0YwWlNnNE1qUXNOREV6S1NCelkyRnNaU2d3TGpjd055a2lQangxYzJVZ1pHRjBZUzFqUFNJeFJEY3dRaUlnZUd4cGJtczZhSEpsWmowaUkwMUtXQzB4T0MxVVJWZ3RTUzB4UkRjd1FpSXZQand2Wno0OEwyYytQR2NnWkdGMFlTMXRiV3d0Ym05a1pUMGliVzhpSUhSeVlXNXpabTl5YlQwaWRISmhibk5zWVhSbEtESXdOamt6TERBcElqNDhkWE5sSUdSaGRHRXRZejBpTWpnaUlIaHNhVzVyT21oeVpXWTlJaU5OU2xndE1UZ3RWRVZZTFU0dE1qZ2lMejQ4TDJjK1BHY2daR0YwWVMxdGJXd3RibTlrWlQwaWJYTjFjQ0lnZEhKaGJuTm1iM0p0UFNKMGNtRnVjMnhoZEdVb01qRXdPREl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JeE9ESTRMalFzTUNraVBqeDFjMlVnWkdGMFlTMWpQU0l5UXlJZ2VHeHBibXM2YUhKbFpqMGlJMDFLV0MweE9DMVVSVmd0VGkweVF5SXZQand2Wno0OFp5QmtZWFJoTFcxdGJDMXViMlJsUFNKdGMzVndJaUIwY21GdWMyWnZjbTA5SW5SeVlXNXpiR0YwWlNneU1qSTNNeTR4TERBcElqNDhaeUJrWVhSaExXMXRiQzF1YjJSbFBTSnRhU0krUEhWelpTQmtZWFJoTFdNOUlqRkVORFJGSWlCNGJHbHVhenBvY21WbVBTSWpUVXBZTFRFNExWUkZXQzFKTFRGRU5EUkZJaTgrUEM5blBqeG5JR1JoZEdFdGJXMXNMVzV2WkdVOUltMXZJaUIwY21GdWMyWnZjbTA5SW5SeVlXNXpiR0YwWlNnMU5qSXNOREV6S1NCelkyRnNaU2d3TGpjd055a2lQangxYzJVZ1pHRjBZUzFqUFNJeU1ETXlJaUI0YkdsdWF6cG9jbVZtUFNJalRVcFlMVEU0TFZSRldDMVdMVEl3TXpJaUx6NDhMMmMrUEM5blBqeG5JR1JoZEdFdGJXMXNMVzV2WkdVOUltMXZJaUIwY21GdWMyWnZjbTA5SW5SeVlXNXpiR0YwWlNneU16QTNPUzQyTERBcElqNDhkWE5sSUdSaGRHRXRZejBpTWpraUlIaHNhVzVyT21oeVpXWTlJaU5OU2xndE1UZ3RWRVZZTFU0dE1qa2lMejQ4TDJjK1BHY2daR0YwWVMxdGJXd3RibTlrWlQwaVZHVllRWFJ2YlNJZ1pHRjBZUzF0YW5ndGRHVjRZMnhoYzNNOUlrOVNSQ0lnZEhKaGJuTm1iM0p0UFNKMGNtRnVjMnhoZEdVb01qTTBOamd1Tml3d0tTSStQR2NnWkdGMFlTMXRiV3d0Ym05a1pUMGliVzhpSUhSeVlXNXpabTl5YlQwaWRISmhibk5zWVhSbEtEQWdMVEF1TlNraVBqeDFjMlVnWkdGMFlTMWpQU0kxUkNJZ2VHeHBibXM2YUhKbFpqMGlJMDFLV0MweE9DMVVSVmd0VEU4dE5VUWlMejQ4TDJjK1BDOW5Qand2Wno0OEwyYytQQzluUGp3dlp6NDhMMmMrUEM5emRtYysiLAoJIlJlYWxWaWV3U2l6ZUpzb24iIDogIntcImhlaWdodFwiOjE2NzcsXCJ3aWR0aFwiOjkxNzl9Igp9Cg=="/>
    </extobj>
    <extobj name="2384804F-3998-4D57-9195-F3826E402611-5">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6">
      <extobjdata type="2384804F-3998-4D57-9195-F3826E402611" data="ewoJIkltZ1NldHRpbmdKc29uIiA6ICJ7XCJoZWlnaHRcIjo3My4yMTQyODU3MTQyODU3MSxcIndpZHRoXCI6NDU4LjkyODU3MTQyODU3MTR9IiwKCSJMYXRleCIgOiAiXFxiZWdpbnthbGlnbmVkfVxuXG5RKHMsYSkgJiA6IFxcdGV4dHtFc3RpbWF0ZWQgYWN0aW9uLXZhbHVlIGZvciBzdGF0ZS1hY3Rpb24gcGFpciB9IChzLGEpIFxcXFxcblxcYWxwaGEgJiA6IFxcdGV4dHtMZWFybmluZyByYXRlIChzdGVwIHNpemUpfSBcXFxcXG5cXG1heF97YSd9IFEocycsYScpICYgOiBcXHRleHR7TWF4aW11bSBleHBlY3RlZCBmdXR1cmUgcmV3YXJkIGZyb20gbmV4dCBzdGF0ZSB9IHMnIFxcXFxcblxcZW5ke2FsaWduZWR9IiwKCSJMYXRleEltZ0Jhc2U2NCIgOiAiUEhOMlp5QjRiV3h1Y3owaWFIUjBjRG92TDNkM2R5NTNNeTV2Y21jdk1qQXdNQzl6ZG1jaUlIZHBaSFJvUFNJMk5TNHpOVFpsZUNJZ2FHVnBaMmgwUFNJNUxqUTFNMlY0SWlCeWIyeGxQU0pwYldjaUlHWnZZM1Z6WVdKc1pUMGlabUZzYzJVaUlIWnBaWGRDYjNnOUlqQWdMVEl6TXprdU1pQXlPRGc0Tnk0eklEUXhOemd1TkNJZ2VHMXNibk02ZUd4cGJtczlJbWgwZEhBNkx5OTNkM2N1ZHpNdWIzSm5MekU1T1RrdmVHeHBibXNpSUdGeWFXRXRhR2xrWkdWdVBTSjBjblZsSWlCemRIbHNaVDBpZG1WeWRHbGpZV3d0WVd4cFoyNDZJQzAwTGpFMk1XVjRPeUJ0WVhndGQybGtkR2c2SURrNEpUc2lQanhrWldaelBqeHdZWFJvSUdsa1BTSk5TbGd0TXpNdFZFVllMVWt0TVVRME5EUWlJR1E5SWswek9Ua2dMVGd3VVRNNU9TQXRORGNnTkRBd0lDMHpNRlEwTURJZ0xURXhWaTAzVERNNE55QXRNVEZSTXpReElDMHlNaUF6TURNZ0xUSXlVVEl3T0NBdE1qSWdNVE00SURNMVZEVXhJREl3TVZFMU1DQXlNRGtnTlRBZ01qUTBVVFV3SURNME5pQTVPQ0EwTXpoVU1qSTNJRFl3TVZFek5URWdOekEwSURRM05pQTNNRFJSTlRFMElEY3dOQ0ExTWpRZ056QXpVVFl5TVNBMk9Ea2dOamd3SURZeE4xUTNOREFnTkRNMVVUYzBNQ0F5TlRVZ05Ua3lJREV3TjFFMU1qa2dORGNnTkRZeElERTJURFEwTkNBNFZqTlJORFEwSURJZ05EUTVJQzB5TkZRME56QWdMVFkyVkRVeE5pQXRPREpSTlRVeElDMDRNaUExT0RNZ0xUWXdWRFl5TlNBdE0xRTJNekVnTVRFZ05qTTRJREV4VVRZME55QXhNU0EyTkRrZ01sRTJORGtnTFRZZ05qTTVJQzB6TkZRMk1URWdMVEV3TUZRMU5UY2dMVEUyTlZRME9ERWdMVEU1TkZFek9Ua2dMVEU1TkNBek9Ua2dMVGczVmkwNE1GcE5Oak0ySURRMk9GRTJNellnTlRJeklEWXlNU0ExTmpSVU5UZ3dJRFl5TlZRMU16QWdOalUxVkRRM055QTJOalZSTkRJNUlEWTJOU0F6TnprZ05qUXdVVEkzTnlBMU9URWdNakUxSURRMk5GUXhOVE1nTWpFMlVURTFNeUF4TVRBZ01qQTNJRFU1VVRJek1TQXpPQ0F5TXpZZ016aFdORFpSTWpNMklEZzJJREkyT1NBeE1qQlVNelEzSURFMU5WRXpOeklnTVRVMUlETTVNQ0F4TkRSVU5ERTNJREV4TkZRME1qa2dPREpVTkRNMUlEVTFURFEwT0NBMk5GRTFNVElnTVRBNElEVTFOeUF4T0RWVU5qRTVJRE16TkZRMk16WWdORFk0V2swek1UUWdNVGhSTXpZeUlERTRJRFF3TkNBek9VdzBNRE1nTkRsUk16azVJREV3TkNBek5qWWdNVEUxVVRNMU5DQXhNVGNnTXpRM0lERXhOMUV6TkRRZ01URTNJRE0wTVNBeE1UZFVNek0zSURFeE9GRXpNVGNnTVRFNElESTVOaUE1T0ZReU56UWdOVEpSTWpjMElERTRJRE14TkNBeE9Gb2lMejQ4Y0dGMGFDQnBaRDBpVFVwWUxUTX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ek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XpN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pNe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16TFZSRldDMU9MVE5CSWlCa1BTSk5OemdnTXpjd1VUYzRJRE01TkNBNU5TQTBNVEpVTVRNNElEUXpNRkV4TmpJZ05ETXdJREU0TUNBME1UUlVNVGs1SURNM01WRXhPVGtnTXpRMklERTRNaUF6TWpoVU1UTTVJRE14TUZRNU5pQXpNamRVTnpnZ016Y3dXazAzT0NBMk1GRTNPQ0E0TkNBNU5TQXhNREpVTVRNNElERXlNRkV4TmpJZ01USXdJREU0TUNBeE1EUlVNVGs1SURZeFVURTVPU0F6TmlBeE9ESWdNVGhVTVRNNUlEQlVPVFlnTVRkVU56Z2dOakJhSWk4K1BIQmhkR2dnYVdROUlrMUtXQzB6TXkxVVJWZ3RUaTAwTlNJZ1pEMGlUVEV5T0NBMk1UbFJNVEl4SURZeU5pQXhNVGNnTmpJNFZERXdNU0EyTXpGVU5UZ2dOak0wU0RJMVZqWTRNRWcxT1RkV05qYzJVVFU1T1NBMk56QWdOakV4SURVMk1GUTJNalVnTkRRMFZqUTBNRWcxT0RWV05EUTBVVFU0TkNBME5EY2dOVGd5SURRMk5WRTFOemdnTlRBd0lEVTNNQ0ExTWpaVU5UVXpJRFUzTVZRMU1qZ2dOakF4VkRRNU9DQTJNVGxVTkRVM0lEWXlPVlEwTVRFZ05qTXpWRE0xTXlBMk16UlJNalkySURZek5DQXlOVEVnTmpNelZESXpNeUEyTWpKUk1qTXpJRFl5TWlBeU16TWdOakl4VVRJek1pQTJNVGtnTWpNeUlEUTVOMVl6TnpaSU1qZzJVVE0xT1NBek56Z2dNemMzSURNNE5WRTBNVE1nTkRBeElEUXhOaUEwTmpsUk5ERTJJRFEzTVNBME1UWWdORGN6VmpRNU0wZzBOVFpXTWpFelNEUXhObFl5TXpOUk5ERTFJREkyT0NBME1EZ2dNamc0VkRNNE15QXpNVGRVTXpRNUlETXlPRlF5T1RjZ016TXdVVEk1TUNBek16QWdNamcySURNek1FZ3lNekpXTVRrMlZqRXhORkV5TXpJZ05UY2dNak0zSURVeVVUSTBNeUEwTnlBeU9Ea2dORGRJTXpRd1NETTVNVkUwTWpnZ05EY2dORFV5SURVd1ZEVXdOU0EyTWxRMU5USWdPVEpVTlRnMElERTBObEUxT1RRZ01UY3lJRFU1T1NBeU1EQlVOakEzSURJME4xUTJNVElnTWpjd1ZqSTNNMGcyTlRKV01qY3dVVFkxTVNBeU5qY2dOak15SURFek4xUTJNVEFnTTFZd1NESTFWalEyU0RVNFVURXdNQ0EwTnlBeE1Ea2dORGxVTVRJNElEWXhWall4T1ZvaUx6NDhjR0YwYUNCcFpEMGlUVXBZTFRNekxWUkZXQzFPTFRjeklpQmtQU0pOTWprMUlETXhObEV5T1RVZ016VTJJREkyT0NBek9EVlVNVGt3SURReE5GRXhOVFFnTkRFMElERXlPQ0EwTURGUk9UZ2dNemd5SURrNElETTBPVkU1TnlBek5EUWdPVGdnTXpNMlZERXhOQ0F6TVRKVU1UVTNJREk0TjFFeE56VWdNamd5SURJd01TQXlOemhVTWpRMUlESTJPVlF5TnpjZ01qVTJVVEk1TkNBeU5EZ2dNekV3SURJek5sUXpORElnTVRrMVZETTFPU0F4TXpOUk16VTVJRGN4SURNeU1TQXpNVlF4T1RnZ0xURXdTREU1TUZFeE16Z2dMVEV3SURrMElESTJURGcySURFNVREYzNJREV3VVRjeElEUWdOalVnTFRGTU5UUWdMVEV4U0RRMlNEUXlVVE01SUMweE1TQXpNeUF0TlZZM05GWXhNekpSTXpNZ01UVXpJRE0xSURFMU4xUTBOU0F4TmpKSU5UUlJOallnTVRZeUlEY3dJREUxT0ZRM05TQXhORFpVT0RJZ01URTVWREV3TVNBM04xRXhNellnTWpZZ01UazRJREkyVVRJNU5TQXlOaUF5T1RVZ01UQTBVVEk1TlNBeE16TWdNamMzSURFMU1WRXlOVGNnTVRjMUlERTVOQ0F4T0RkVU1URXhJREl4TUZFM05TQXlNamNnTlRRZ01qVTJWRE16SURNeE9GRXpNeUF6TlRjZ05UQWdNemcwVkRreklEUXlORlF4TkRNZ05EUXlWREU0TnlBME5EZElNVGs0VVRJek9DQTBORGNnTWpZNElEUXpNa3d5T0RNZ05ESTBUREk1TWlBME16RlJNekF5SURRME1DQXpNVFFnTkRRNFNETXlNa2d6TWpaUk16STVJRFEwT0NBek16VWdORFF5VmpNeE1Fd3pNamtnTXpBMFNETXdNVkV5T1RVZ016RXdJREk1TlNBek1UWmFJaTgrUEhCaGRHZ2dhV1E5SWsxS1dDMHpNe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TXp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6TXk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5qRWlJR1E5SWsweE16Y2dNekExVkRFeE5TQXpNRFZVTnpnZ016SXdWRFl6SURNMU9WRTJNeUF6T1RRZ09UY2dOREl4VkRJeE9DQTBORGhSTWpreElEUTBPQ0F6TXpZZ05ERTJWRE01TmlBek5EQlJOREF4SURNeU5pQTBNREVnTXpBNVZEUXdNaUF4T1RSV01USTBVVFF3TWlBM05pQTBNRGNnTlRoVU5ESTRJRFF3VVRRME15QTBNQ0EwTkRnZ05UWlVORFV6SURFd09WWXhORFZJTkRrelZqRXdObEUwT1RJZ05qWWdORGt3SURVNVVUUTRNU0F5T1NBME5UVWdNVEpVTkRBd0lDMDJWRE0xTXlBeE1sUXpNamtnTlRSV05UaE1NekkzSURVMVVUTXlOU0ExTWlBek1qSWdORGxVTXpFMElEUXdWRE13TWlBeU9WUXlPRGNnTVRkVU1qWTVJRFpVTWpRM0lDMHlWREl5TVNBdE9GUXhPVEFnTFRFeFVURXpNQ0F0TVRFZ09ESWdNakJVTXpRZ01UQTNVVE0wSURFeU9DQTBNU0F4TkRkVU5qZ2dNVGc0VkRFeE5pQXlNalZVTVRrMElESTFNMVF6TURRZ01qWTRTRE14T0ZZeU9UQlJNekU0SURNeU5DQXpNVElnTXpRd1VUSTVNQ0EwTVRFZ01qRTFJRFF4TVZFeE9UY2dOREV4SURFNE1TQTBNVEJVTVRVMklEUXdObFF4TkRnZ05EQXpVVEUzTUNBek9EZ2dNVGN3SURNMU9WRXhOekFnTXpNMElERTFOQ0F6TWpCYVRURXlOaUF4TURaUk1USTJJRGMxSURFMU1DQTFNVlF5TURrZ01qWlJNalEzSURJMklESTNOaUEwT1ZRek1UVWdNVEE1VVRNeE55QXhNVFlnTXpFNElERTNOVkV6TVRnZ01qTXpJRE14TnlBeU16TlJNekE1SURJek15QXlPVFlnTWpNeVZESTFNU0F5TWpOVU1Ua3pJREl3TTFReE5EY2dNVFkyVkRFeU5pQXhNRFphSWk4K1BIQmhkR2dnYVdROUlrMUtXQzB6TXkxVVJWZ3RUaTAyTlNJZ1pEMGlUVEk0SURJeE9GRXlPQ0F5TnpNZ05EZ2dNekU0VkRrNElETTVNVlF4TmpNZ05ETXpWREl5T1NBME5EaFJNamd5SURRME9DQXpNakFnTkRNd1ZETTNPQ0F6T0RCVU5EQTJJRE14TmxRME1UVWdNalExVVRReE5TQXlNemdnTkRBNElESXpNVWd4TWpaV01qRTJVVEV5TmlBMk9DQXlNallnTXpaUk1qUTJJRE13SURJM01DQXpNRkV6TVRJZ016QWdNelF5SURZeVVUTTFPU0EzT1NBek5qa2dNVEEwVERNM09TQXhNamhSTXpneUlERXpNU0F6T1RVZ01UTXhTRE01T0ZFME1UVWdNVE14SURReE5TQXhNakZSTkRFMUlERXhOeUEwTVRJZ01UQTRVVE01TXlBMU15QXpORGtnTWpGVU1qVXdJQzB4TVZFeE5UVWdMVEV4SURreUlEVTRWREk0SURJeE9GcE5Nek16SURJM05WRXpNaklnTkRBeklESXpPQ0EwTVRGSU1qTTJVVEl5T0NBME1URWdNakl3SURReE1GUXhPVFVnTkRBeVZERTJOaUF6T0RGVU1UUXpJRE0wTUZReE1qY2dNamMwVmpJMk4wZ3pNek5XTWpjMVdpSXZQanh3WVhSb0lHbGtQU0pOU2xndE16T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4d1lYUm9JR2xrUFNKTlNsZ3RNek10VkVWWUxVNHRNakFpSUdROUlpSXZQanh3WVhSb0lHbGtQU0pOU2xndE16T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k15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TXpMVlJGV0MxT0xUWkZ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FExTUNBME16Z2dORFl6SURNeU9WRTBOalFnTXpJeUlEUTJOQ0F4T1RCV01UQTBVVFEyTkNBMk5pQTBOallnTlRs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1rUWlJR1E5SWsweE1TQXhOemxXTWpVeVNESTNOMVl4TnpsSU1URmFJaTgrUEhCaGRHZ2dhV1E5SWsxS1dDMHpNeTFVUlZndFRpMDNOaUlnWkQwaVRUTXpPQ0EwTXpGUk16UTBJRFF5T1NBME1qSWdOREk1VVRRM09TQTBNamtnTlRBeklEUXpNVWcxTURoV016ZzFTRFE1TjFFME16a2dNemd4SURReU15QXpORFZSTkRJeElETTBNU0F6TlRZZ01UY3lWREk0T0NBdE1sRXlPRE1nTFRFeElESTJNeUF0TVRGUk1qUTBJQzB4TVNBeU16a2dMVEpST1RrZ016VTVJRGs0SURNMk5GRTVNeUF6TnpnZ09ESWdNemd4VkRReklETTROVWd4T1ZZME16RklNalZNTXpNZ05ETXdVVFF4SURRek1DQTFNeUEwTXpCVU56a2dORE13VkRFd05DQTBNamxVTVRJeUlEUXlPRkV5TVRjZ05ESTRJREl6TWlBME16RklNalF3VmpNNE5VZ3lNalpSTVRnM0lETTROQ0F4T0RRZ016Y3dVVEU0TkNBek5qWWdNak0xSURJek5Fd3lPRFlnTVRBeVRETTNOeUF6TkRGV016UTVVVE0zTnlBek5qTWdNelkzSURNM01sUXpORGtnTXpnelZETXpOU0F6T0RWSU16TXhWalF6TVVnek16aGFJaTgrUEhCaGRHZ2dhV1E5SWsxS1dDMHpNe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Nek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ek1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ek10VkVWWUxVNHROeklpSUdROUlrMHpOaUEwTmtnMU1GRTRPU0EwTmlBNU55QTJNRlkyT0ZFNU55QTNOeUE1TnlBNU1WUTVPQ0F4TWpKVU9UZ2dNVFl4VkRrNElESXdNMUU1T0NBeU16UWdPVGdnTWpZNVZEazRJRE15T0V3NU55QXpOVEZST1RRZ016Y3dJRGd6SURNM05sUXpPQ0F6T0RWSU1qQldOREE0VVRJd0lEUXpNU0F5TWlBME16Rk1NeklnTkRNeVVUUXlJRFF6TXlBMk1DQTBNelJVT1RZZ05ETTJVVEV4TWlBME16Y2dNVE14SURRek9GUXhOakFnTkRReFZERTNNU0EwTkRKSU1UYzBWak0zTTFFeU1UTWdORFF4SURJM01TQTBOREZJTWpjM1VUTXlNaUEwTkRFZ016UXpJRFF4T1ZRek5qUWdNemN6VVRNMk5DQXpOVElnTXpVeElETXpOMVF6TVRNZ016SXlVVEk0T0NBek1qSWdNamMySURNek9GUXlOak1nTXpjeVVUSTJNeUF6T0RFZ01qWTFJRE00T0ZReU56QWdOREF3VkRJM015QTBNRFZSTWpjeElEUXdOeUF5TlRBZ05EQXhVVEl6TkNBek9UTWdNakkySURNNE5sRXhOemtnTXpReElERTNPU0F5TURkV01UVTBVVEUzT1NBeE5ERWdNVGM1SURFeU4xUXhOemtnTVRBeFZERTRNQ0E0TVZReE9EQWdOalpXTmpGUk1UZ3hJRFU1SURFNE15QTFOMVF4T0RnZ05UUlVNVGt6SURVeFZESXdNQ0EwT1ZReU1EY2dORGhVTWpFMklEUTNWREl5TlNBME4xUXlNelVnTkRaVU1qUTFJRFEyU0RJM05sWXdTREkyTjFFeU5Ea2dNeUF4TkRBZ00xRXpOeUF6SURJNElEQklNakJXTkRaSU16WmFJaTgrUEhCaGRHZ2dhV1E5SWsxS1dDMHpNeTFVUlZndFRpMDNNQ0lnWkQwaVRUTTJJQzB4TkRoSU5UQlJPRGtnTFRFME9DQTVOeUF0TVRNMFZpMHhNalpST1RjZ0xURXhPU0E1TnlBdE1UQTNWRGszSUMwM04xUTVPQ0F0TXpoVU9UZ2dObFE1T0NBMU5WUTVPQ0F4TURaUk9UZ2dNVFF3SURrNElERTNOMVE1T0NBeU5ETlVPVGdnTWprMlZEazNJRE16TlZRNU55QXpOVEZST1RRZ016Y3dJRGd6SURNM05sUXpPQ0F6T0RWSU1qQldOREE0VVRJd0lEUXpNU0F5TWlBME16Rk1NeklnTkRNeVVUUXlJRFF6TXlBMk1TQTBNelJVT1RnZ05ETTJVVEV4TlNBME16Y2dNVE0xSURRek9GUXhOalVnTkRReFZERTNOaUEwTkRKSU1UYzVWalF4Tmt3eE9EQWdNemt3VERFNE9DQXpPVGRSTWpRM0lEUTBNU0F6TWpZZ05EUXhVVFF3TnlBME5ERWdORFkwSURNM04xUTFNaklnTWpFMlVUVXlNaUF4TVRVZ05EVTNJRFV5VkRNeE1DQXRNVEZSTWpReUlDMHhNU0F4T1RBZ016Tk1NVGd5SURRd1ZpMDBOVll0TVRBeFVURTRNaUF0TVRJNElERTROQ0F0TVRNMFZERTVOU0F0TVRRMVVUSXhOaUF0TVRRNElESTBOQ0F0TVRRNFNESTJNRll0TVRrMFNESTFNa3d5TWpnZ0xURTVNMUV5TURVZ0xURTVNaUF4TnpnZ0xURTVNbFF4TkRBZ0xURTVNVkV6TnlBdE1Ua3hJREk0SUMweE9UUklNakJXTFRFME9FZ3pObHBOTkRJMElESXhPRkUwTWpRZ01qa3lJRE01TUNBek5EZFVNekExSURRd01sRXlNelFnTkRBeUlERTRNaUF6TXpkV09UaFJNakl5SURJMklESTVOQ0F5TmxFek5EVWdNallnTXpnMElEZ3dWRFF5TkNBeU1UaGFJaTgrUEhCaGRHZ2dhV1E5SWsxS1dDMHpNeTFVUlZndFRpMUJNQ0lnWkQwaUlpOCtQSEJoZEdnZ2FXUTlJazFLV0Mwek15MVVSVmd0U1MweFJEWkdReUlnWkQwaVRUTTBJREUxTmxFek5DQXlOekFnTVRJd0lETTFObFF6TURrZ05EUXlVVE0zT1NBME5ESWdOREl4SURRd01sUTBOemdnTXpBMFVUUTROQ0F5TnpVZ05EZzFJREl6TjFZeU1EaFJOVE0wSURJNE1pQTFOakFnTXpjMFVUVTJOQ0F6T0RnZ05UWTJJRE01TUZRMU9ESWdNemt6VVRZd015QXpPVE1nTmpBeklETTROVkUyTURNZ016YzJJRFU1TkNBek5EWlVOVFU0SURJMk1WUTBPVGNnTVRZeFREUTROaUF4TkRkTU5EZzNJREV5TTFFME9Ea2dOamNnTkRrMUlEUTNWRFV4TkNBeU5sRTFNamdnTWpnZ05UUXdJRE0zVkRVMU55QTJNRkUxTlRrZ05qY2dOVFl5SURZNFZEVTNOeUEzTUZFMU9UY2dOekFnTlRrM0lEWXlVVFU1TnlBMU5pQTFPVEVnTkROUk5UYzVJREU1SURVMU5pQTFWRFV4TWlBdE1UQklOVEExVVRRek9DQXRNVEFnTkRFMElEWXlURFF4TVNBMk9VdzBNREFnTmpGUk16a3dJRFV6SURNM01DQTBNVlF6TWpVZ01UaFVNalkzSUMweVZESXdNeUF0TVRGUk1USTBJQzB4TVNBM09TQXpPVlF6TkNBeE5UWmFUVEl3T0NBeU5sRXlOVGNnTWpZZ016QTJJRFEzVkRNM09TQTVNRXcwTURNZ01URXlVVFF3TVNBeU5UVWdNemsySURJNU1GRXpPRElnTkRBMUlETXdOQ0EwTURWUk1qTTFJRFF3TlNBeE9ETWdNek15VVRFMU5pQXlPVElnTVRNNUlESXlORlF4TWpFZ01USXdVVEV5TVNBM01TQXhORFlnTkRsVU1qQTRJREkyV2lJdlBqeHdZWFJvSUdsa1BTSk5TbGd0TXpNdFZFVllMVTR0TkVNaUlHUTlJazB4TWpnZ05qSXlVVEV5TVNBMk1qa2dNVEUzSURZek1WUXhNREVnTmpNMFZEVTRJRFl6TjBneU5WWTJPRE5JTXpaUk5EZ2dOamd3SURFNE1pQTJPREJSTXpJMElEWTRNQ0F6TkRnZ05qZ3pTRE0yTUZZMk16ZElNek16VVRJM015QTJNemNnTWpVNElEWXpOVlF5TXpNZ05qSXlUREl6TWlBek5ESldNVEk1VVRJek1pQTFOeUF5TXpjZ05USlJNalF6SURRM0lETXhNeUEwTjFFek9EUWdORGNnTkRFd0lEVXpVVFEzTUNBM01DQTBPVGdnTVRFd1ZEVXpOaUF5TWpGUk5UTTJJREl5TmlBMU16Y2dNak00VkRVME1DQXlOakZVTlRReUlESTNNbFExTmpJZ01qY3pTRFU0TWxZeU5qaFJOVGd3SURJMk5TQTFOamdnTVRNM1ZEVTFOQ0ExVmpCSU1qVldORFpJTlRoUk1UQXdJRFEzSURFd09TQTBPVlF4TWpnZ05qRldOakl5V2lJdlBqeHdZWFJvSUdsa1BTSk5TbGd0TXpN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Nek10VkVWWUxVNHROMEVpSUdROUlrMDBNaUF5TmpOUk5EUWdNamN3SURRNElETTBOVlExTXlBME1qTldORE14U0RNNU0xRXpPVGtnTkRJMUlETTVPU0EwTVRWUk16azVJRFF3TXlBek9UZ2dOREF5VERNNE1TQXpOemhSTXpZMElETTFOU0F6TXpFZ016QTVWREkyTlNBeU1qQk1NVE0wSURReFRERTRNaUEwTUVneU1EWlJNalUwSURRd0lESTRNeUEwTmxRek16RWdOemRSTXpVeUlERXdOU0F6TlRrZ01UZzFURE0yTVNBeU1ERlJNell4SURJd01pQXpPREVnTWpBeVNEUXdNVll4T1RaUk5EQXhJREU1TlNBek9UTWdNVEF6VkRNNE5DQTJWakJJTWpBNVRETTBJREZNTXpFZ00xRXlPQ0E0SURJNElERTNVVEk0SURNd0lESTVJRE14VkRFMk1DQXlNVEJVTWprMElETTVORWd5TXpaUk1UWTVJRE01TXlBeE5USWdNemc0VVRFeU55QXpPRElnTVRFeklETTJOMUU0T1NBek5EUWdPRElnTWpZMFZqSTFOVWcwTWxZeU5qTmFJaTgrUEhCaGRHZ2dhV1E5SWsxS1dDMHpNe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Xp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6TXRWRVZZTFU0dE5FUWlJR1E5SWsweE16SWdOakl5VVRFeU5TQTJNamtnTVRJeElEWXpNVlF4TURVZ05qTTBWRFl5SURZek4wZ3lPVlkyT0ROSU1UTTFVVEl5TVNBMk9ETWdNak15SURZNE1sUXlORGtnTmpjMVVUSTFNQ0EyTnpRZ016VTBJRE01T0V3ME5UZ2dNVEkwVERVMk1pQXpPVGhSTmpZMklEWTNOQ0EyTmpnZ05qYzFVVFkzTVNBMk9ERWdOamd6SURZNE1sUTNPREVnTmpnelNEZzROMVkyTXpkSU9EVTBVVGd4TkNBMk16WWdPREF6SURZek5GUTNPRFVnTmpJeVZqWXhVVGM1TVNBMU1TQTRNRElnTkRsVU9EVTBJRFEyU0RnNE4xWXdTRGczTmxFNE5UVWdNeUEzTXpZZ00xRTJNRFVnTXlBMU9UWWdNRWcxT0RWV05EWklOakU0VVRZMk1DQTBOeUEyTmprZ05EbFVOamc0SURZeFZqTTBOMUUyT0RnZ05ESTBJRFk0T0NBME5qRlVOamc0SURVME5sUTJPRGdnTmpFelREWTROeUEyTXpKUk5EVTBJREUwSURRMU1DQTNVVFEwTmlBeElEUXpNQ0F4VkRReE1DQTNVVFF3T1NBNUlESTVNaUF6TVRaTU1UYzJJRFl5TkZZMk1EWlJNVGMxSURVNE9DQXhOelVnTlRRelZERTNOU0EwTmpOVU1UYzFJRE0xTmt3eE56WWdPRFpSTVRnM0lEVXdJREkyTVNBME5rZ3lOemhXTUVneU5qbFJNalUwSURNZ01UVTBJRE5STlRJZ015QXpOeUF3U0RJNVZqUTJTRFEyVVRjNElEUTRJRGs0SURVMlZERXlNaUEyT1ZReE16SWdPRFpXTmpJeVdpSXZQanh3WVhSb0lHbGtQU0pOU2xndE16TXRWRVZZTFU0dE56Y2lJR1E5SWswNU1DQXpOamhST0RRZ016YzRJRGMySURNNE1GUTBNQ0F6T0RWSU1UaFdORE14U0RJMFREUXpJRFF6TUZFMk1pQTBNekFnT0RRZ05ESTVWREV4TmlBME1qaFJNakEySURReU9DQXlNakVnTkRNeFNESXlPVll6T0RWSU1qRTFVVEUzTnlBek9ETWdNVGMzSURNMk9GRXhOemNnTXpZM0lESXlNU0F5TXpsTU1qWTFJREV4TTB3ek16a2dNekk0VERNek15QXpORFZSTXpJeklETTNOQ0F6TVRZZ016YzVVVE13T0NBek9EUWdNamM0SURNNE5VZ3lOVGhXTkRNeFNESTJORkV5TnpBZ05ESTRJRE0wT0NBME1qaFJORE01SURReU9DQTBOVFFnTkRNeFNEUTJNVll6T0RWSU5EVXlVVFF3TkNBek9EVWdOREEwSURNMk9WRTBNRFFnTXpZMklEUXhPQ0F6TWpSVU5EUTVJREl6TkZRME9ERWdNVFF6VERRNU5pQXhNREJNTlRNM0lESXhPVkUxTnprZ016UXhJRFUzT1NBek5EZFJOVGM1SURNMk15QTFOalFnTXpjelZEVXpNQ0F6T0RWSU5USXlWalF6TVVnMU1qbFJOVFF4SURReU9DQTJNalFnTkRJNFVUWTVNaUEwTWpnZ05qazRJRFF6TVVnM01ETldNemcxU0RZNU4xRTJPVFlnTXpnMUlEWTVNU0F6T0RWVU5qZ3lJRE00TkZFMk16VWdNemMzSURZeE9TQXpNelJNTlRVNUlERTJNVkUxTkRZZ01USTBJRFV5T0NBM01WRTFNRGdnTVRJZ05UQXpJREZVTkRnM0lDMHhNVWcwTnpsUk5EWXdJQzB4TVNBME5UWWdMVFJSTkRVMUlDMHpJRFF3TnlBeE16Tk1Nell4SURJMk4xRXpOVGtnTWpZeklESTJOaUF0TkZFeU5qRWdMVEV4SURJME15QXRNVEZJTWpNNFVUSXlOU0F0TVRFZ01qSXdJQzB6VERrd0lETTJ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UZzVMaklwSWo0OFp5QmtZWFJoTFcxdGJDMXViMlJsUFNKdGRHUWlJSFJ5WVc1elptOXliVDBpZEhKaGJuTnNZWFJsS0RJMU9ESXVOaXd3S1NJK1BHY2daR0YwWVMxdGJXd3RibTlrWlQwaWJXa2lQangxYzJVZ1pHRjBZUzFqUFNJeFJEUTBOQ0lnZUd4cGJtczZhSEpsWmowaUkwMUtXQzB6TXkxVVJWZ3RTUzB4UkRRME5DSXZQand2Wno0OFp5QmtZWFJoTFcxdGJDMXViMlJsUFNKdGJ5SWdkSEpoYm5ObWIzSnRQU0owY21GdWMyeGhkR1VvTnpreExEQXBJajQ4ZFhObElHUmhkR0V0WXowaU1qZ2lJSGhzYVc1ck9taHlaV1k5SWlOTlNsZ3RNek10VkVWWUxVNHRNamdpTHo0OEwyYytQR2NnWkdGMFlTMXRiV3d0Ym05a1pUMGliV2tpSUhSeVlXNXpabTl5YlQwaWRISmhibk5zWVhSbEtERXhPREFzTUNraVBqeDFjMlVnWkdGMFlTMWpQU0l4UkRRMk1DSWdlR3hwYm1zNmFISmxaajBpSTAxS1dDMHpNeTFVUlZndFNTMHhSRFEyTUNJdlBqd3ZaejQ4WnlCa1lYUmhMVzF0YkMxdWIyUmxQU0p0YnlJZ2RISmhibk5tYjNKdFBTSjBjbUZ1YzJ4aGRHVW9NVFkwT1N3d0tTSStQSFZ6WlNCa1lYUmhMV005SWpKRElpQjRiR2x1YXpwb2NtVm1QU0lqVFVwWUxUTXpMVlJGV0MxT0xUSkRJaTgrUEM5blBqeG5JR1JoZEdFdGJXMXNMVzV2WkdVOUltMXBJaUIwY21GdWMyWnZjbTA5SW5SeVlXNXpiR0YwWlNneU1Ea3pMamNzTUNraVBqeDFjMlVnWkdGMFlTMWpQU0l4UkRRMFJTSWdlR3hwYm1zNmFISmxaajBpSTAxS1dDMHpNeTFVUlZndFNTMHhSRFEwUlNJdlBqd3ZaejQ4WnlCa1lYUmhMVzF0YkMxdWIyUmxQU0p0YnlJZ2RISmhibk5tYjNKdFBTSjBjbUZ1YzJ4aGRHVW9Nall5TWk0M0xEQXBJajQ4ZFhObElHUmhkR0V0WXowaU1qa2lJSGhzYVc1ck9taHlaV1k5SWlOTlNsZ3RNek10VkVWWUxVNHRNamtpTHo0OEwyYytQQzluUGp4bklHUmhkR0V0Ylcxc0xXNXZaR1U5SW0xMFpDSWdkSEpoYm5ObWIzSnRQU0owY21GdWMyeGhkR1VvTlRVNU5DNHlMREFwSWo0OFp5QmtZWFJoTFcxdGJDMXViMlJsUFNKdGFTSXZQanhuSUdSaGRHRXRiVzFzTFc1dlpHVTlJbTF2SWlCMGNtRnVjMlp2Y20wOUluUnlZVzV6YkdGMFpTZ3lOemN1T0N3d0tTSStQSFZ6WlNCa1lYUmhMV005SWpOQklpQjRiR2x1YXpwb2NtVm1QU0lqVFVwWUxUTXpMVlJGV0MxT0xUTkJJaTgrUEM5blBqeG5JR1JoZEdFdGJXMXNMVzV2WkdVOUltMTBaWGgwSWlCMGNtRnVjMlp2Y20wOUluUnlZVzV6YkdGMFpTZzRNek11Tml3d0tTSStQSFZ6WlNCa1lYUmhMV005SWpRMUlpQjRiR2x1YXpwb2NtVm1QU0lqVFVwWUxUTXpMVlJGV0MxT0xUUTFJaTgrUEhWelpTQmtZWFJoTFdNOUlqY3pJaUI0YkdsdWF6cG9jbVZtUFNJalRVcFlMVE16TFZSRldDMU9MVGN6SWlCMGNtRnVjMlp2Y20wOUluUnlZVzV6YkdGMFpTZzJPREVzTUNraUx6NDhkWE5sSUdSaGRHRXRZejBpTnpRaUlIaHNhVzVyT21oeVpXWTlJaU5OU2xndE16TXRWRVZZTFU0dE56UWlJSFJ5WVc1elptOXliVDBpZEhKaGJuTnNZWFJsS0RFd056VXNNQ2tpTHo0OGRYTmxJR1JoZEdFdFl6MGlOamtpSUhoc2FXNXJPbWh5WldZOUlpTk5TbGd0TXpNdFZFVllMVTR0TmpraUlIUnlZVzV6Wm05eWJUMGlkSEpoYm5Oc1lYUmxLREUwTmpRc01Da2lMejQ4ZFhObElHUmhkR0V0WXowaU5rUWlJSGhzYVc1ck9taHlaV1k5SWlOTlNsZ3RNek10VkVWWUxVNHROa1FpSUhSeVlXNXpabTl5YlQwaWRISmhibk5zWVhSbEtERTNORElzTUNraUx6NDhkWE5sSUdSaGRHRXRZejBpTmpFaUlIaHNhVzVyT21oeVpXWTlJaU5OU2xndE16TXRWRVZZTFU0dE5qRWlJSFJ5WVc1elptOXliVDBpZEhKaGJuTnNZWFJsS0RJMU56VXNNQ2tpTHo0OGRYTmxJR1JoZEdFdFl6MGlOelFpSUhoc2FXNXJPbWh5WldZOUlpTk5TbGd0TXpNdFZFVllMVTR0TnpRaUlIUnlZVzV6Wm05eWJUMGlkSEpoYm5Oc1lYUmxLRE13TnpVc01Da2lMejQ4ZFhObElHUmhkR0V0WXowaU5qVWlJSGhzYVc1ck9taHlaV1k5SWlOTlNsZ3RNek10VkVWWUxVNHROalVpSUhSeVlXNXpabTl5YlQwaWRISmhibk5zWVhSbEtETTBOalFzTUNraUx6NDhkWE5sSUdSaGRHRXRZejBpTmpRaUlIaHNhVzVyT21oeVpXWTlJaU5OU2xndE16TXRWRVZZTFU0dE5qUWlJSFJ5WVc1elptOXliVDBpZEhKaGJuTnNZWFJsS0RNNU1EZ3NNQ2tpTHo0OGRYTmxJR1JoZEdFdFl6MGlNakFpSUhoc2FXNXJPbWh5WldZOUlpTk5TbGd0TXpNdFZFVllMVTR0TWpBaUlIUnlZVzV6Wm05eWJUMGlkSEpoYm5Oc1lYUmxLRFEwTmpRc01Da2lMejQ4ZFhObElHUmhkR0V0WXowaU5qRWlJSGhzYVc1ck9taHlaV1k5SWlOTlNsZ3RNek10VkVWWUxVNHROakVpSUhSeVlXNXpabTl5YlQwaWRISmhibk5zWVhSbEtEUTNNVFFzTUNraUx6NDhkWE5sSUdSaGRHRXRZejBpTmpNaUlIaHNhVzVyT21oeVpXWTlJaU5OU2xndE16TXRWRVZZTFU0dE5qTWlJSFJ5WVc1elptOXliVDBpZEhKaGJuTnNZWFJsS0RVeU1UUXNNQ2tpTHo0OGRYTmxJR1JoZEdFdFl6MGlOelFpSUhoc2FXNXJPbWh5WldZOUlpTk5TbGd0TXpNdFZFVllMVTR0TnpRaUlIUnlZVzV6Wm05eWJUMGlkSEpoYm5Oc1lYUmxLRFUyTlRnc01Da2lMejQ4ZFhObElHUmhkR0V0WXowaU5qa2lJSGhzYVc1ck9taHlaV1k5SWlOTlNsZ3RNek10VkVWWUxVNHROamtpSUhSeVlXNXpabTl5YlQwaWRISmhibk5zWVhSbEtEWXdORGNzTUNraUx6NDhkWE5sSUdSaGRHRXRZejBpTmtZaUlIaHNhVzVyT21oeVpXWTlJaU5OU2xndE16TXRWRVZZTFU0dE5rWWlJSFJ5WVc1elptOXliVDBpZEhKaGJuTnNZWFJsS0RZek1qVXNNQ2tpTHo0OGRYTmxJR1JoZEdFdFl6MGlOa1VpSUhoc2FXNXJPbWh5WldZOUlpTk5TbGd0TXpNdFZFVllMVTR0TmtVaUlIUnlZVzV6Wm05eWJUMGlkSEpoYm5Oc1lYUmxLRFk0TWpVc01Da2lMejQ4ZFhObElHUmhkR0V0WXowaU1rUWlJSGhzYVc1ck9taHlaV1k5SWlOTlNsZ3RNek10VkVWWUxVNHRNa1FpSUhSeVlXNXpabTl5YlQwaWRISmhibk5zWVhSbEtEY3pPREVzTUNraUx6NDhkWE5sSUdSaGRHRXRZejBpTnpZaUlIaHNhVzVyT21oeVpXWTlJaU5OU2xndE16TXRWRVZZTFU0dE56WWlJSFJ5WVc1elptOXliVDBpZEhKaGJuTnNZWFJsS0RjM01UUXNNQ2tpTHo0OGRYTmxJR1JoZEdFdFl6MGlOakVpSUhoc2FXNXJPbWh5WldZOUlpTk5TbGd0TXpNdFZFVllMVTR0TmpFaUlIUnlZVzV6Wm05eWJUMGlkSEpoYm5Oc1lYUmxLRGd5TkRJc01Da2lMejQ4ZFhObElHUmhkR0V0WXowaU5rTWlJSGhzYVc1ck9taHlaV1k5SWlOTlNsZ3RNek10VkVWWUxVNHROa01pSUhSeVlXNXpabTl5YlQwaWRISmhibk5zWVhSbEtEZzNORElzTUNraUx6NDhkWE5sSUdSaGRHRXRZejBpTnpVaUlIaHNhVzVyT21oeVpXWTlJaU5OU2xndE16TXRWRVZZTFU0dE56VWlJSFJ5WVc1elptOXliVDBpZEhKaGJuTnNZWFJsS0Rrd01qQXNNQ2tpTHo0OGRYTmxJR1JoZEdFdFl6MGlOalVpSUhoc2FXNXJPbWh5WldZOUlpTk5TbGd0TXpNdFZFVllMVTR0TmpVaUlIUnlZVzV6Wm05eWJUMGlkSEpoYm5Oc1lYUmxLRGsxTnpZc01Da2lMejQ4ZFhObElHUmhkR0V0WXowaU1qQWlJSGhzYVc1ck9taHlaV1k5SWlOTlNsZ3RNek10VkVWWUxVNHRNakFpSUhSeVlXNXpabTl5YlQwaWRISmhibk5zWVhSbEtERXdNREl3TERBcElpOCtQSFZ6WlNCa1lYUmhMV005SWpZMklpQjRiR2x1YXpwb2NtVm1QU0lqVFVwWUxUTXpMVlJGV0MxT0xUWTJJaUIwY21GdWMyWnZjbTA5SW5SeVlXNXpiR0YwWlNneE1ESTNNQ3d3S1NJdlBqeDFjMlVnWkdGMFlTMWpQU0kyUmlJZ2VHeHBibXM2YUhKbFpqMGlJMDFLV0Mwek15MVVSVmd0VGkwMlJpSWdkSEpoYm5ObWIzSnRQU0owY21GdWMyeGhkR1VvTVRBMU56WXNNQ2tpTHo0OGRYTmxJR1JoZEdFdFl6MGlOeklpSUhoc2FXNXJPbWh5WldZOUlpTk5TbGd0TXpNdFZFVllMVTR0TnpJaUlIUnlZVzV6Wm05eWJUMGlkSEpoYm5Oc1lYUmxLREV4TURjMkxEQXBJaTgrUEhWelpTQmtZWFJoTFdNOUlqSXdJaUI0YkdsdWF6cG9jbVZtUFNJalRVcFlMVE16TFZSRldDMU9MVEl3SWlCMGNtRnVjMlp2Y20wOUluUnlZVzV6YkdGMFpTZ3hNVFEyT0N3d0tTSXZQangxYzJVZ1pHRjBZUzFqUFNJM015SWdlR3hwYm1zNmFISmxaajBpSTAxS1dDMHpNeTFVUlZndFRpMDNNeUlnZEhKaGJuTm1iM0p0UFNKMGNtRnVjMnhoZEdVb01URTNNVGdzTUNraUx6NDhkWE5sSUdSaGRHRXRZejBpTnpRaUlIaHNhVzVyT21oeVpXWTlJaU5OU2xndE16TXRWRVZZTFU0dE56UWlJSFJ5WVc1elptOXliVDBpZEhKaGJuTnNZWFJsS0RFeU1URXlMREFwSWk4K1BIVnpaU0JrWVhSaExXTTlJall4SWlCNGJHbHVhenBvY21WbVBTSWpUVXBZTFRNekxWUkZXQzFPTFRZeElpQjBjbUZ1YzJadmNtMDlJblJ5WVc1emJHRjBaU2d4TWpVd01Td3dLU0l2UGp4MWMyVWdaR0YwWVMxalBTSTNOQ0lnZUd4cGJtczZhSEpsWmowaUkwMUtXQzB6TXkxVVJWZ3RUaTAzTkNJZ2RISmhibk5tYjNKdFBTSjBjbUZ1YzJ4aGRHVW9NVE13TURFc01Da2lMejQ4ZFhObElHUmhkR0V0WXowaU5qVWlJSGhzYVc1ck9taHlaV1k5SWlOTlNsZ3RNek10VkVWWUxVNHROalVpSUhSeVlXNXpabTl5YlQwaWRISmhibk5zWVhSbEtERXpNemt3TERBcElpOCtQSFZ6WlNCa1lYUmhMV005SWpKRUlpQjRiR2x1YXpwb2NtVm1QU0lqVFVwWUxUTXpMVlJGV0MxT0xUSkVJaUIwY21GdWMyWnZjbTA5SW5SeVlXNXpiR0YwWlNneE16Z3pOQ3d3S1NJdlBqeDFjMlVnWkdGMFlTMWpQU0kyTVNJZ2VHeHBibXM2YUhKbFpqMGlJMDFLV0Mwek15MVVSVmd0VGkwMk1TSWdkSEpoYm5ObWIzSnRQU0owY21GdWMyeGhkR1VvTVRReE5qY3NNQ2tpTHo0OGRYTmxJR1JoZEdFdFl6MGlOak1pSUhoc2FXNXJPbWh5WldZOUlpTk5TbGd0TXpNdFZFVllMVTR0TmpNaUlIUnlZVzV6Wm05eWJUMGlkSEpoYm5Oc1lYUmxLREUwTmpZM0xEQXBJaTgrUEhWelpTQmtZWFJoTFdNOUlqYzBJaUI0YkdsdWF6cG9jbVZtUFNJalRVcFlMVE16TFZSRldDMU9MVGMwSWlCMGNtRnVjMlp2Y20wOUluUnlZVzV6YkdGMFpTZ3hOVEV4TVN3d0tTSXZQangxYzJVZ1pHRjBZUzFqUFNJMk9TSWdlR3hwYm1zNmFISmxaajBpSTAxS1dDMHpNeTFVUlZndFRpMDJPU0lnZEhKaGJuTm1iM0p0UFNKMGNtRnVjMnhoZEdVb01UVTFNREFzTUNraUx6NDhkWE5sSUdSaGRHRXRZejBpTmtZaUlIaHNhVzVyT21oeVpXWTlJaU5OU2xndE16TXRWRVZZTFU0dE5rWWlJSFJ5WVc1elptOXliVDBpZEhKaGJuTnNZWFJsS0RFMU56YzRMREFwSWk4K1BIVnpaU0JrWVhSaExXTTlJalpGSWlCNGJHbHVhenBvY21WbVBTSWpUVXBZTFRNekxWUkZXQzFPTFRaRklpQjBjbUZ1YzJadmNtMDlJblJ5WVc1emJHRjBaU2d4TmpJM09Dd3dLU0l2UGp4MWMyVWdaR0YwWVMxalBTSXlNQ0lnZUd4cGJtczZhSEpsWmowaUkwMUtXQzB6TXkxVVJWZ3RUaTB5TUNJZ2RISmhibk5tYjNKdFBTSjBjbUZ1YzJ4aGRHVW9NVFk0TXpRc01Da2lMejQ4ZFhObElHUmhkR0V0WXowaU56QWlJSGhzYVc1ck9taHlaV1k5SWlOTlNsZ3RNek10VkVWWUxVNHROekFpSUhSeVlXNXpabTl5YlQwaWRISmhibk5zWVhSbEtERTNNRGcwTERBcElpOCtQSFZ6WlNCa1lYUmhMV005SWpZeElpQjRiR2x1YXpwb2NtVm1QU0lqVFVwWUxUTXpMVlJGV0MxT0xUWXhJaUIwY21GdWMyWnZjbTA5SW5SeVlXNXpiR0YwWlNneE56WTBNQ3d3S1NJdlBqeDFjMlVnWkdGMFlTMWpQU0kyT1NJZ2VHeHBibXM2YUhKbFpqMGlJMDFLV0Mwek15MVVSVmd0VGkwMk9TSWdkSEpoYm5ObWIzSnRQU0owY21GdWMyeGhkR1VvTVRneE5EQXNNQ2tpTHo0OGRYTmxJR1JoZEdFdFl6MGlOeklpSUhoc2FXNXJPbWh5WldZOUlpTk5TbGd0TXpNdFZFVllMVTR0TnpJaUlIUnlZVzV6Wm05eWJUMGlkSEpoYm5Oc1lYUmxLREU0TkRFNExEQXBJaTgrUEhWelpTQmtZWFJoTFdNOUlrRXdJaUI0YkdsdWF6cG9jbVZtUFNJalRVcFlMVE16TFZSRldDMU9MVUV3SWlCMGNtRnVjMlp2Y20wOUluUnlZVzV6YkdGMFpTZ3hPRGd4TUN3d0tTSXZQand2Wno0OFp5QmtZWFJoTFcxdGJDMXViMlJsUFNKdGJ5SWdkSEpoYm5ObWIzSnRQU0owY21GdWMyeGhkR1VvTVRrNE9UTXVOaXd3S1NJK1BIVnpaU0JrWVhSaExXTTlJakk0SWlCNGJHbHVhenBvY21WbVBTSWpUVXBZTFRNekxWUkZXQzFPTFRJNElpOCtQQzluUGp4bklHUmhkR0V0Ylcxc0xXNXZaR1U5SW0xcElpQjBjbUZ1YzJadmNtMDlJblJ5WVc1emJHRjBaU2d5TURJNE1pNDJMREFwSWo0OGRYTmxJR1JoZEdFdFl6MGlNVVEwTmpBaUlIaHNhVzVyT21oeVpXWTlJaU5OU2xndE16TXRWRVZZTFVrdE1VUTBOakFpTHo0OEwyYytQR2NnWkdGMFlTMXRiV3d0Ym05a1pUMGliVzhpSUhSeVlXNXpabTl5YlQwaWRISmhibk5zWVhSbEtESXdOelV4TGpZc01Da2lQangxYzJVZ1pHRjBZUzFqUFNJeVF5SWdlR3hwYm1zNmFISmxaajBpSTAxS1dDMHpNeTFVUlZndFRpMHlReUl2UGp3dlp6NDhaeUJrWVhSaExXMXRiQzF1YjJSbFBTSnRhU0lnZEhKaGJuTm1iM0p0UFNKMGNtRnVjMnhoZEdVb01qRXhPVFl1TWl3d0tTSStQSFZ6WlNCa1lYUmhMV005SWpGRU5EUkZJaUI0YkdsdWF6cG9jbVZtUFNJalRVcFlMVE16TFZSRldDMUpMVEZFTkRSRklpOCtQQzluUGp4bklHUmhkR0V0Ylcxc0xXNXZaR1U5SW0xdklpQjBjbUZ1YzJadmNtMDlJblJ5WVc1emJHRjBaU2d5TVRjeU5TNHlMREFwSWo0OGRYTmxJR1JoZEdFdFl6MGlNamtpSUhoc2FXNXJPbWh5WldZOUlpTk5TbGd0TXpNdFZFVllMVTR0TWpraUx6NDhMMmMrUEM5blBqd3ZaejQ4WnlCa1lYUmhMVzF0YkMxdWIyUmxQU0p0ZEhJaUlIUnlZVzV6Wm05eWJUMGlkSEpoYm5Oc1lYUmxLREFzTWpnNUxqSXBJajQ4WnlCa1lYUmhMVzF0YkMxdWIyUmxQU0p0ZEdRaUlIUnlZVzV6Wm05eWJUMGlkSEpoYm5Oc1lYUmxLRFE1TlRRdU1pd3dLU0krUEdjZ1pHRjBZUzF0Yld3dGJtOWtaVDBpYldraVBqeDFjMlVnWkdGMFlTMWpQU0l4UkRaR1F5SWdlR3hwYm1zNmFISmxaajBpSTAxS1dDMHpNeTFVUlZndFNTMHhSRFpHUXlJdlBqd3ZaejQ4TDJjK1BHY2daR0YwWVMxdGJXd3RibTlrWlQwaWJYUmtJaUIwY21GdWMyWnZjbTA5SW5SeVlXNXpiR0YwWlNnMU5UazBMaklzTUNraVBqeG5JR1JoZEdFdGJXMXNMVzV2WkdVOUltMXBJaTgrUEdjZ1pHRjBZUzF0Yld3dGJtOWtaVDBpYlc4aUlIUnlZVzV6Wm05eWJUMGlkSEpoYm5Oc1lYUmxLREkzTnk0NExEQXBJajQ4ZFhObElHUmhkR0V0WXowaU0wRWlJSGhzYVc1ck9taHlaV1k5SWlOTlNsZ3RNek10VkVWWUxVNHRNMEVpTHo0OEwyYytQR2NnWkdGMFlTMXRiV3d0Ym05a1pUMGliWFJsZUhRaUlIUnlZVzV6Wm05eWJUMGlkSEpoYm5Oc1lYUmxLRGd6TXk0MkxEQXBJajQ4ZFhObElHUmhkR0V0WXowaU5FTWlJSGhzYVc1ck9taHlaV1k5SWlOTlNsZ3RNek10VkVWWUxVNHRORU1pTHo0OGRYTmxJR1JoZEdFdFl6MGlOalVpSUhoc2FXNXJPbWh5WldZOUlpTk5TbGd0TXpNdFZFVllMVTR0TmpVaUlIUnlZVzV6Wm05eWJUMGlkSEpoYm5Oc1lYUmxLRFl5TlN3d0tTSXZQangxYzJVZ1pHRjBZUzFqUFNJMk1TSWdlR3hwYm1zNmFISmxaajBpSTAxS1dDMHpNeTFVUlZndFRpMDJNU0lnZEhKaGJuTm1iM0p0UFNKMGNtRnVjMnhoZEdVb01UQTJPU3d3S1NJdlBqeDFjMlVnWkdGMFlTMWpQU0kzTWlJZ2VHeHBibXM2YUhKbFpqMGlJMDFLV0Mwek15MVVSVmd0VGkwM01pSWdkSEpoYm5ObWIzSnRQU0owY21GdWMyeGhkR1VvTVRVMk9Td3dLU0l2UGp4MWMyVWdaR0YwWVMxalBTSTJSU0lnZUd4cGJtczZhSEpsWmowaUkwMUtXQzB6TXkxVVJWZ3RUaTAyUlNJZ2RISmhibk5tYjNKdFBTSjBjbUZ1YzJ4aGRHVW9NVGsyTVN3d0tTSXZQangxYzJVZ1pHRjBZUzFqUFNJMk9TSWdlR3hwYm1zNmFISmxaajBpSTAxS1dDMHpNeTFVUlZndFRpMDJPU0lnZEhKaGJuTm1iM0p0UFNKMGNtRnVjMnhoZEdVb01qVXhOeXd3S1NJdlBqeDFjMlVnWkdGMFlTMWpQU0kyUlNJZ2VHeHBibXM2YUhKbFpqMGlJMDFLV0Mwek15MVVSVmd0VGkwMlJTSWdkSEpoYm5ObWIzSnRQU0owY21GdWMyeGhkR1VvTWpjNU5Td3dLU0l2UGp4MWMyVWdaR0YwWVMxalBTSTJOeUlnZUd4cGJtczZhSEpsWmowaUkwMUtXQzB6TXkxVVJWZ3RUaTAyTnlJZ2RISmhibk5tYjNKdFBTSjBjbUZ1YzJ4aGRHVW9Nek0xTVN3d0tTSXZQangxYzJVZ1pHRjBZUzFqUFNJeU1DSWdlR3hwYm1zNmFISmxaajBpSTAxS1dDMHpNeTFVUlZndFRpMHlNQ0lnZEhKaGJuTm1iM0p0UFNKMGNtRnVjMnhoZEdVb016ZzFNU3d3S1NJdlBqeDFjMlVnWkdGMFlTMWpQU0kzTWlJZ2VHeHBibXM2YUhKbFpqMGlJMDFLV0Mwek15MVVSVmd0VGkwM01pSWdkSEpoYm5ObWIzSnRQU0owY21GdWMyeGhkR1VvTkRFd01Td3dLU0l2UGp4MWMyVWdaR0YwWVMxalBTSTJNU0lnZUd4cGJtczZhSEpsWmowaUkwMUtXQzB6TXkxVVJWZ3RUaTAyTVNJZ2RISmhibk5tYjNKdFBTSjBjbUZ1YzJ4aGRHVW9ORFE1TXl3d0tTSXZQangxYzJVZ1pHRjBZUzFqUFNJM05DSWdlR3hwYm1zNmFISmxaajBpSTAxS1dDMHpNeTFVUlZndFRpMDNOQ0lnZEhKaGJuTm1iM0p0UFNKMGNtRnVjMnhoZEdVb05EazVNeXd3S1NJdlBqeDFjMlVnWkdGMFlTMWpQU0kyTlNJZ2VHeHBibXM2YUhKbFpqMGlJMDFLV0Mwek15MVVSVmd0VGkwMk5TSWdkSEpoYm5ObWIzSnRQU0owY21GdWMyeGhkR1VvTlRNNE1pd3dLU0l2UGp4MWMyVWdaR0YwWVMxalBTSXlNQ0lnZUd4cGJtczZhSEpsWmowaUkwMUtXQzB6TXkxVVJWZ3RUaTB5TUNJZ2RISmhibk5tYjNKdFBTSjBjbUZ1YzJ4aGRHVW9OVGd5Tml3d0tTSXZQangxYzJVZ1pHRjBZUzFqUFNJeU9DSWdlR3hwYm1zNmFISmxaajBpSTAxS1dDMHpNeTFVUlZndFRpMHlPQ0lnZEhKaGJuTm1iM0p0UFNKMGNtRnVjMnhoZEdVb05qQTNOaXd3S1NJdlBqeDFjMlVnWkdGMFlTMWpQU0kzTXlJZ2VHeHBibXM2YUhKbFpqMGlJMDFLV0Mwek15MVVSVmd0VGkwM015SWdkSEpoYm5ObWIzSnRQU0owY21GdWMyeGhkR1VvTmpRMk5Td3dLU0l2UGp4MWMyVWdaR0YwWVMxalBTSTNOQ0lnZUd4cGJtczZhSEpsWmowaUkwMUtXQzB6TXkxVVJWZ3RUaTAzTkNJZ2RISmhibk5tYjNKdFBTSjBjbUZ1YzJ4aGRHVW9OamcxT1N3d0tTSXZQangxYzJVZ1pHRjBZUzFqUFNJMk5TSWdlR3hwYm1zNmFISmxaajBpSTAxS1dDMHpNeTFVUlZndFRpMDJOU0lnZEhKaGJuTm1iM0p0UFNKMGNtRnVjMnhoZEdVb056STBPQ3d3S1NJdlBqeDFjMlVnWkdGMFlTMWpQU0kzTUNJZ2VHeHBibXM2YUhKbFpqMGlJMDFLV0Mwek15MVVSVmd0VGkwM01DSWdkSEpoYm5ObWIzSnRQU0owY21GdWMyeGhkR1VvTnpZNU1pd3dLU0l2UGp4MWMyVWdaR0YwWVMxalBTSXlNQ0lnZUd4cGJtczZhSEpsWmowaUkwMUtXQzB6TXkxVVJWZ3RUaTB5TUNJZ2RISmhibk5tYjNKdFBTSjBjbUZ1YzJ4aGRHVW9PREkwT0N3d0tTSXZQangxYzJVZ1pHRjBZUzFqUFNJM015SWdlR3hwYm1zNmFISmxaajBpSTAxS1dDMHpNeTFVUlZndFRpMDNNeUlnZEhKaGJuTm1iM0p0UFNKMGNtRnVjMnhoZEdVb09EUTVPQ3d3S1NJdlBqeDFjMlVnWkdGMFlTMWpQU0kyT1NJZ2VHeHBibXM2YUhKbFpqMGlJMDFLV0Mwek15MVVSVmd0VGkwMk9TSWdkSEpoYm5ObWIzSnRQU0owY21GdWMyeGhkR1VvT0RnNU1pd3dLU0l2UGp4MWMyVWdaR0YwWVMxalBTSTNRU0lnZUd4cGJtczZhSEpsWmowaUkwMUtXQzB6TXkxVVJWZ3RUaTAzUVNJZ2RISmhibk5tYjNKdFBTSjBjbUZ1YzJ4aGRHVW9PVEUzTUN3d0tTSXZQangxYzJVZ1pHRjBZUzFqUFNJMk5TSWdlR3hwYm1zNmFISmxaajBpSTAxS1dDMHpNeTFVUlZndFRpMDJOU0lnZEhKaGJuTm1iM0p0UFNKMGNtRnVjMnhoZEdVb09UWXhOQ3d3S1NJdlBqeDFjMlVnWkdGMFlTMWpQU0l5T1NJZ2VHeHBibXM2YUhKbFpqMGlJMDFLV0Mwek15MVVSVmd0VGkweU9TSWdkSEpoYm5ObWIzSnRQU0owY21GdWMyeGhkR1VvTVRBd05UZ3NNQ2tpTHo0OEwyYytQQzluUGp3dlp6NDhaeUJrWVhSaExXMXRiQzF1YjJSbFBTSnRkSElpSUhSeVlXNXpabTl5YlQwaWRISmhibk5zWVhSbEtEQXNMVEV3TmprdU9Da2lQanhuSUdSaGRHRXRiVzFzTFc1dlpHVTlJbTEwWkNJK1BHY2daR0YwWVMxdGJXd3RibTlrWlQwaWJYVnVaR1Z5SWo0OFp5QmtZWFJoTFcxdGJDMXViMlJsUFNKdGJ5SStQSFZ6WlNCa1lYUmhMV005SWpaRUlpQjRiR2x1YXpwb2NtVm1QU0lqVFVwWUxUTXpMVlJGV0MxT0xUWkVJaTgrUEhWelpTQmtZWFJoTFdNOUlqWXhJaUI0YkdsdWF6cG9jbVZtUFNJalRVcFlMVE16TFZSRldDMU9MVFl4SWlCMGNtRnVjMlp2Y20wOUluUnlZVzV6YkdGMFpTZzRNek1zTUNraUx6NDhkWE5sSUdSaGRHRXRZejBpTnpnaUlIaHNhVzVyT21oeVpXWTlJaU5OU2xndE16TXRWRVZZTFU0dE56Z2lJSFJ5WVc1elptOXliVDBpZEhKaGJuTnNZWFJsS0RFek16TXNNQ2tpTHo0OEwyYytQR2NnWkdGMFlTMXRiV3d0Ym05a1pUMGlWR1ZZUVhSdmJTSWdkSEpoYm5ObWIzSnRQU0owY21GdWMyeGhkR1VvTmpRMUxqUXNMVFkyTWk0MEtTQnpZMkZzWlNnd0xqY3dOeWtpSUdSaGRHRXRiV3A0TFhSbGVHTnNZWE56UFNKUFVrUWlQanhuSUdSaGRHRXRiVzFzTFc1dlpHVTlJbTF6ZFhBaVBqeG5JR1JoZEdFdGJXMXNMVzV2WkdVOUltMXBJajQ4ZFhObElHUmhkR0V0WXowaU1VUTBORVVpSUhoc2FXNXJPbWh5WldZOUlpTk5TbGd0TXpNdFZFVllMVWt0TVVRME5FVWlMejQ4TDJjK1BHY2daR0YwWVMxdGJXd3RibTlrWlQwaWJXOGlJSFJ5WVc1elptOXliVDBpZEhKaGJuTnNZWFJsS0RVMk1pd3lPRGtwSUhOallXeGxLREF1TnpBM0tTSStQSFZ6WlNCa1lYUmhMV005SWpJd016SWlJSGhzYVc1ck9taHlaV1k5SWlOTlNsZ3RNek10VkVWWUxWWXRNakF6TWlJdlBqd3ZaejQ4TDJjK1BDOW5Qand2Wno0OFp5QmtZWFJoTFcxdGJDMXViMlJsUFNKdGFTSWdkSEpoYm5ObWIzSnRQU0owY21GdWMyeGhkR1VvTWpBeU55NDNMREFwSWo0OGRYTmxJR1JoZEdFdFl6MGlNVVEwTkRRaUlIaHNhVzVyT21oeVpXWTlJaU5OU2xndE16TXRWRVZZTFVrdE1VUTBORFFpTHo0OEwyYytQR2NnWkdGMFlTMXRiV3d0Ym05a1pUMGliVzhpSUhSeVlXNXpabTl5YlQwaWRISmhibk5zWVhSbEtESTRNVGd1Tnl3d0tTSStQSFZ6WlNCa1lYUmhMV005SWpJNElpQjRiR2x1YXpwb2NtVm1QU0lqVFVwWUxUTXpMVlJGV0MxT0xUSTRJaTgrUEM5blBqeG5JR1JoZEdFdGJXMXNMVzV2WkdVOUltMXpkWEFpSUhSeVlXNXpabTl5YlQwaWRISmhibk5zWVhSbEtETXlNRGN1Tnl3d0tTSStQR2NnWkdGMFlTMXRiV3d0Ym05a1pUMGliV2tpUGp4MWMyVWdaR0YwWVMxalBTSXhSRFEyTUNJZ2VHeHBibXM2YUhKbFpqMGlJMDFLV0Mwek15MVVSVmd0U1MweFJEUTJNQ0l2UGp3dlp6NDhaeUJrWVhSaExXMXRiQzF1YjJSbFBTSnRieUlnZEhKaGJuTm1iM0p0UFNKMGNtRnVjMnhoZEdVb05UQXlMRFF4TXlrZ2MyTmhiR1VvTUM0M01EY3BJajQ4ZFhObElHUmhkR0V0WXowaU1qQXpNaUlnZUd4cGJtczZhSEpsWmowaUkwMUtXQzB6TXkxVVJWZ3RWaTB5TURNeUlpOCtQQzluUGp3dlp6NDhaeUJrWVhSaExXMXRiQzF1YjJSbFBTSnRieUlnZEhKaGJuTm1iM0p0UFNKMGNtRnVjMnhoZEdVb016azFOQzR4TERBcElqNDhkWE5sSUdSaGRHRXRZejBpTWtNaUlIaHNhVzVyT21oeVpXWTlJaU5OU2xndE16TXRWRVZZTFU0dE1rTWlMejQ4TDJjK1BHY2daR0YwWVMxdGJXd3RibTlrWlQwaWJYTjFjQ0lnZEhKaGJuTm1iM0p0UFNKMGNtRnVjMnhoZEdVb05ETTVPQzQ0TERBcElqNDhaeUJrWVhSaExXMXRiQzF1YjJSbFBTSnRhU0krUEhWelpTQmtZWFJoTFdNOUlqRkVORFJGSWlCNGJHbHVhenBvY21WbVBTSWpUVXBZTFRNekxWUkZXQzFKTFRGRU5EUkZJaTgrUEM5blBqeG5JR1JoZEdFdGJXMXNMVzV2WkdVOUltMXZJaUIwY21GdWMyWnZjbTA5SW5SeVlXNXpiR0YwWlNnMU5qSXNOREV6S1NCelkyRnNaU2d3TGpjd055a2lQangxYzJVZ1pHRjBZUzFqUFNJeU1ETXlJaUI0YkdsdWF6cG9jbVZtUFNJalRVcFlMVE16TFZSRldDMVdMVEl3TXpJaUx6NDhMMmMrUEM5blBqeG5JR1JoZEdFdGJXMXNMVzV2WkdVOUltMXZJaUIwY21GdWMyWnZjbTA5SW5SeVlXNXpiR0YwWlNnMU1qQTFMaklzTUNraVBqeDFjMlVnWkdGMFlTMWpQU0l5T1NJZ2VHeHBibXM2YUhKbFpqMGlJMDFLV0Mwek15MVVSVmd0VGkweU9TSXZQand2Wno0OEwyYytQR2NnWkdGMFlTMXRiV3d0Ym05a1pUMGliWFJrSWlCMGNtRnVjMlp2Y20wOUluUnlZVzV6YkdGMFpTZzFOVGswTGpJc01Da2lQanhuSUdSaGRHRXRiVzFzTFc1dlpHVTlJbTFwSWk4K1BHY2daR0YwWVMxdGJXd3RibTlrWlQwaWJXOGlJSFJ5WVc1elptOXliVDBpZEhKaGJuTnNZWFJsS0RJM055NDRMREFwSWo0OGRYTmxJR1JoZEdFdFl6MGlNMEVpSUhoc2FXNXJPbWh5WldZOUlpTk5TbGd0TXpNdFZFVllMVTR0TTBFaUx6NDhMMmMrUEdjZ1pHRjBZUzF0Yld3dGJtOWtaVDBpYlhSbGVIUWlJSFJ5WVc1elptOXliVDBpZEhKaGJuTnNZWFJsS0Rnek15NDJMREFwSWo0OGRYTmxJR1JoZEdFdFl6MGlORVFpSUhoc2FXNXJPbWh5WldZOUlpTk5TbGd0TXpNdFZFVllMVTR0TkVRaUx6NDhkWE5sSUdSaGRHRXRZejBpTmpFaUlIaHNhVzVyT21oeVpXWTlJaU5OU2xndE16TXRWRVZZTFU0dE5qRWlJSFJ5WVc1elptOXliVDBpZEhKaGJuTnNZWFJsS0RreE55d3dLU0l2UGp4MWMyVWdaR0YwWVMxalBTSTNPQ0lnZUd4cGJtczZhSEpsWmowaUkwMUtXQzB6TXkxVVJWZ3RUaTAzT0NJZ2RISmhibk5tYjNKdFBTSjBjbUZ1YzJ4aGRHVW9NVFF4Tnl3d0tTSXZQangxYzJVZ1pHRjBZUzFqUFNJMk9TSWdlR3hwYm1zNmFISmxaajBpSTAxS1dDMHpNeTFVUlZndFRpMDJPU0lnZEhKaGJuTm1iM0p0UFNKMGNtRnVjMnhoZEdVb01UazBOU3d3S1NJdlBqeDFjMlVnWkdGMFlTMWpQU0kyUkNJZ2VHeHBibXM2YUhKbFpqMGlJMDFLV0Mwek15MVVSVmd0VGkwMlJDSWdkSEpoYm5ObWIzSnRQU0owY21GdWMyeGhkR1VvTWpJeU15d3dLU0l2UGp4MWMyVWdaR0YwWVMxalBTSTNOU0lnZUd4cGJtczZhSEpsWmowaUkwMUtXQzB6TXkxVVJWZ3RUaTAzTlNJZ2RISmhibk5tYjNKdFBTSjBjbUZ1YzJ4aGRHVW9NekExTml3d0tTSXZQangxYzJVZ1pHRjBZUzFqUFNJMlJDSWdlR3hwYm1zNmFISmxaajBpSTAxS1dDMHpNeTFVUlZndFRpMDJSQ0lnZEhKaGJuTm1iM0p0UFNKMGNtRnVjMnhoZEdVb016WXhNaXd3S1NJdlBqeDFjMlVnWkdGMFlTMWpQU0l5TUNJZ2VHeHBibXM2YUhKbFpqMGlJMDFLV0Mwek15MVVSVmd0VGkweU1DSWdkSEpoYm5ObWIzSnRQU0owY21GdWMyeGhkR1VvTkRRME5Td3dLU0l2UGp4MWMyVWdaR0YwWVMxalBTSTJOU0lnZUd4cGJtczZhSEpsWmowaUkwMUtXQzB6TXkxVVJWZ3RUaTAyTlNJZ2RISmhibk5tYjNKdFBTSjBjbUZ1YzJ4aGRHVW9ORFk1TlN3d0tTSXZQangxYzJVZ1pHRjBZUzFqUFNJM09DSWdlR3hwYm1zNmFISmxaajBpSTAxS1dDMHpNeTFVUlZndFRpMDNPQ0lnZEhKaGJuTm1iM0p0UFNKMGNtRnVjMnhoZEdVb05URXpPU3d3S1NJdlBqeDFjMlVnWkdGMFlTMWpQU0kzTUNJZ2VHeHBibXM2YUhKbFpqMGlJMDFLV0Mwek15MVVSVmd0VGkwM01DSWdkSEpoYm5ObWIzSnRQU0owY21GdWMyeGhkR1VvTlRZMk55d3dLU0l2UGp4MWMyVWdaR0YwWVMxalBTSTJOU0lnZUd4cGJtczZhSEpsWmowaUkwMUtXQzB6TXkxVVJWZ3RUaTAyTlNJZ2RISmhibk5tYjNKdFBTSjBjbUZ1YzJ4aGRHVW9Oakl5TXl3d0tTSXZQangxYzJVZ1pHRjBZUzFqUFNJMk15SWdlR3hwYm1zNmFISmxaajBpSTAxS1dDMHpNeTFVUlZndFRpMDJNeUlnZEhKaGJuTm1iM0p0UFNKMGNtRnVjMnhoZEdVb05qWTJOeXd3S1NJdlBqeDFjMlVnWkdGMFlTMWpQU0kzTkNJZ2VHeHBibXM2YUhKbFpqMGlJMDFLV0Mwek15MVVSVmd0VGkwM05DSWdkSEpoYm5ObWIzSnRQU0owY21GdWMyeGhkR1VvTnpFeE1Td3dLU0l2UGp4MWMyVWdaR0YwWVMxalBTSTJOU0lnZUd4cGJtczZhSEpsWmowaUkwMUtXQzB6TXkxVVJWZ3RUaTAyTlNJZ2RISmhibk5tYjNKdFBTSjBjbUZ1YzJ4aGRHVW9OelV3TUN3d0tTSXZQangxYzJVZ1pHRjBZUzFqUFNJMk5DSWdlR3hwYm1zNmFISmxaajBpSTAxS1dDMHpNeTFVUlZndFRpMDJOQ0lnZEhKaGJuTm1iM0p0UFNKMGNtRnVjMnhoZEdVb056azBOQ3d3S1NJdlBqeDFjMlVnWkdGMFlTMWpQU0l5TUNJZ2VHeHBibXM2YUhKbFpqMGlJMDFLV0Mwek15MVVSVmd0VGkweU1DSWdkSEpoYm5ObWIzSnRQU0owY21GdWMyeGhkR1VvT0RVd01Dd3dLU0l2UGp4MWMyVWdaR0YwWVMxalBTSTJOaUlnZUd4cGJtczZhSEpsWmowaUkwMUtXQzB6TXkxVVJWZ3RUaTAyTmlJZ2RISmhibk5tYjNKdFBTSjBjbUZ1YzJ4aGRHVW9PRGMxTUN3d0tTSXZQangxYzJVZ1pHRjBZUzFqUFNJM05TSWdlR3hwYm1zNmFISmxaajBpSTAxS1dDMHpNeTFVUlZndFRpMDNOU0lnZEhKaGJuTm1iM0p0UFNKMGNtRnVjMnhoZEdVb09UQTFOaXd3S1NJdlBqeDFjMlVnWkdGMFlTMWpQU0kzTkNJZ2VHeHBibXM2YUhKbFpqMGlJMDFLV0Mwek15MVVSVmd0VGkwM05DSWdkSEpoYm5ObWIzSnRQU0owY21GdWMyeGhkR1VvT1RZeE1pd3dLU0l2UGp4MWMyVWdaR0YwWVMxalBTSTNOU0lnZUd4cGJtczZhSEpsWmowaUkwMUtXQzB6TXkxVVJWZ3RUaTAzTlNJZ2RISmhibk5tYjNKdFBTSjBjbUZ1YzJ4aGRHVW9NVEF3TURFc01Da2lMejQ4ZFhObElHUmhkR0V0WXowaU56SWlJSGhzYVc1ck9taHlaV1k5SWlOTlNsZ3RNek10VkVWWUxVNHROeklpSUhSeVlXNXpabTl5YlQwaWRISmhibk5zWVhSbEtERXdOVFUzTERBcElpOCtQSFZ6WlNCa1lYUmhMV005SWpZMUlpQjRiR2x1YXpwb2NtVm1QU0lqVFVwWUxUTXpMVlJGV0MxT0xUWTFJaUIwY21GdWMyWnZjbTA5SW5SeVlXNXpiR0YwWlNneE1EazBPU3d3S1NJdlBqeDFjMlVnWkdGMFlTMWpQU0l5TUNJZ2VHeHBibXM2YUhKbFpqMGlJMDFLV0Mwek15MVVSVmd0VGkweU1DSWdkSEpoYm5ObWIzSnRQU0owY21GdWMyeGhkR1VvTVRFek9UTXNNQ2tpTHo0OGRYTmxJR1JoZEdFdFl6MGlOeklpSUhoc2FXNXJPbWh5WldZOUlpTk5TbGd0TXpNdFZFVllMVTR0TnpJaUlIUnlZVzV6Wm05eWJUMGlkSEpoYm5Oc1lYUmxLREV4TmpRekxEQXBJaTgrUEhWelpTQmtZWFJoTFdNOUlqWTFJaUI0YkdsdWF6cG9jbVZtUFNJalRVcFlMVE16TFZSRldDMU9MVFkxSWlCMGNtRnVjMlp2Y20wOUluUnlZVzV6YkdGMFpTZ3hNakF6TlN3d0tTSXZQangxYzJVZ1pHRjBZUzFqUFNJM055SWdlR3hwYm1zNmFISmxaajBpSTAxS1dDMHpNeTFVUlZndFRpMDNOeUlnZEhKaGJuTm1iM0p0UFNKMGNtRnVjMnhoZEdVb01USTBOemtzTUNraUx6NDhkWE5sSUdSaGRHRXRZejBpTmpFaUlIaHNhVzVyT21oeVpXWTlJaU5OU2xndE16TXRWRVZZTFU0dE5qRWlJSFJ5WVc1elptOXliVDBpZEhKaGJuTnNZWFJsS0RFek1qQXhMREFwSWk4K1BIVnpaU0JrWVhSaExXTTlJamN5SWlCNGJHbHVhenBvY21WbVBTSWpUVXBZTFRNekxWUkZXQzFPTFRjeUlpQjBjbUZ1YzJadmNtMDlJblJ5WVc1emJHRjBaU2d4TXpjd01Td3dLU0l2UGp4MWMyVWdaR0YwWVMxalBTSTJOQ0lnZUd4cGJtczZhSEpsWmowaUkwMUtXQzB6TXkxVVJWZ3RUaTAyTkNJZ2RISmhibk5tYjNKdFBTSjBjbUZ1YzJ4aGRHVW9NVFF3T1RNc01Da2lMejQ4ZFhObElHUmhkR0V0WXowaU1qQWlJSGhzYVc1ck9taHlaV1k5SWlOTlNsZ3RNek10VkVWWUxVNHRNakFpSUhSeVlXNXpabTl5YlQwaWRISmhibk5zWVhSbEtERTBOalE1TERBcElpOCtQSFZ6WlNCa1lYUmhMV005SWpZMklpQjRiR2x1YXpwb2NtVm1QU0lqVFVwWUxUTXpMVlJGV0MxT0xUWTJJaUIwY21GdWMyWnZjbTA5SW5SeVlXNXpiR0YwWlNneE5EZzVPU3d3S1NJdlBqeDFjMlVnWkdGMFlTMWpQU0kzTWlJZ2VHeHBibXM2YUhKbFpqMGlJMDFLV0Mwek15MVVSVmd0VGkwM01pSWdkSEpoYm5ObWIzSnRQU0owY21GdWMyeGhkR1VvTVRVeU1EVXNNQ2tpTHo0OGRYTmxJR1JoZEdFdFl6MGlOa1lpSUhoc2FXNXJPbWh5WldZOUlpTk5TbGd0TXpNdFZFVllMVTR0TmtZaUlIUnlZVzV6Wm05eWJUMGlkSEpoYm5Oc1lYUmxLREUxTlRrM0xEQXBJaTgrUEhWelpTQmtZWFJoTFdNOUlqWkVJaUI0YkdsdWF6cG9jbVZtUFNJalRVcFlMVE16TFZSRldDMU9MVFpFSWlCMGNtRnVjMlp2Y20wOUluUnlZVzV6YkdGMFpTZ3hOakE1Tnl3d0tTSXZQangxYzJVZ1pHRjBZUzFqUFNJeU1DSWdlR3hwYm1zNmFISmxaajBpSTAxS1dDMHpNeTFVUlZndFRpMHlNQ0lnZEhKaGJuTm1iM0p0UFNKMGNtRnVjMnhoZEdVb01UWTVNekFzTUNraUx6NDhkWE5sSUdSaGRHRXRZejBpTmtVaUlIaHNhVzVyT21oeVpXWTlJaU5OU2xndE16TXRWRVZZTFU0dE5rVWlJSFJ5WVc1elptOXliVDBpZEhKaGJuTnNZWFJsS0RFM01UZ3dMREFwSWk4K1BIVnpaU0JrWVhSaExXTTlJalkxSWlCNGJHbHVhenBvY21WbVBTSWpUVXBZTFRNekxWUkZXQzFPTFRZMUlpQjBjbUZ1YzJadmNtMDlJblJ5WVc1emJHRjBaU2d4Tnpjek5pd3dLU0l2UGp4MWMyVWdaR0YwWVMxalBTSTNPQ0lnZUd4cGJtczZhSEpsWmowaUkwMUtXQzB6TXkxVVJWZ3RUaTAzT0NJZ2RISmhibk5tYjNKdFBTSjBjbUZ1YzJ4aGRHVW9NVGd4T0RBc01Da2lMejQ4ZFhObElHUmhkR0V0WXowaU56UWlJSGhzYVc1ck9taHlaV1k5SWlOTlNsZ3RNek10VkVWWUxVNHROelFpSUhSeVlXNXpabTl5YlQwaWRISmhibk5zWVhSbEtERTROekE0TERBcElpOCtQSFZ6WlNCa1lYUmhMV005SWpJd0lpQjRiR2x1YXpwb2NtVm1QU0lqVFVwWUxUTXpMVlJGV0MxT0xUSXdJaUIwY21GdWMyWnZjbTA5SW5SeVlXNXpiR0YwWlNneE9UQTVOeXd3S1NJdlBqeDFjMlVnWkdGMFlTMWpQU0kzTXlJZ2VHeHBibXM2YUhKbFpqMGlJMDFLV0Mwek15MVVSVmd0VGkwM015SWdkSEpoYm5ObWIzSnRQU0owY21GdWMyeGhkR1VvTVRrek5EY3NNQ2tpTHo0OGRYTmxJR1JoZEdFdFl6MGlOelFpSUhoc2FXNXJPbWh5WldZOUlpTk5TbGd0TXpNdFZFVllMVTR0TnpRaUlIUnlZVzV6Wm05eWJUMGlkSEpoYm5Oc1lYUmxLREU1TnpReExEQXBJaTgrUEhWelpTQmtZWFJoTFdNOUlqWXhJaUI0YkdsdWF6cG9jbVZtUFNJalRVcFlMVE16TFZSRldDMU9MVFl4SWlCMGNtRnVjMlp2Y20wOUluUnlZVzV6YkdGMFpTZ3lNREV6TUN3d0tTSXZQangxYzJVZ1pHRjBZUzFqUFNJM05DSWdlR3hwYm1zNmFISmxaajBpSTAxS1dDMHpNeTFVUlZndFRpMDNOQ0lnZEhKaGJuTm1iM0p0UFNKMGNtRnVjMnhoZEdVb01qQTJNekFzTUNraUx6NDhkWE5sSUdSaGRHRXRZejBpTmpVaUlIaHNhVzVyT21oeVpXWTlJaU5OU2xndE16TXRWRVZZTFU0dE5qVWlJSFJ5WVc1elptOXliVDBpZEhKaGJuTnNZWFJsS0RJeE1ERTVMREFwSWk4K1BIVnpaU0JrWVhSaExXTTlJa0V3SWlCNGJHbHVhenBvY21WbVBTSWpUVXBZTFRNekxWUkZXQzFPTFVFd0lpQjBjbUZ1YzJadmNtMDlJblJ5WVc1emJHRjBaU2d5TVRRMk15d3dLU0l2UGp3dlp6NDhaeUJrWVhSaExXMXRiQzF1YjJSbFBTSnRjM1Z3SWlCMGNtRnVjMlp2Y20wOUluUnlZVzV6YkdGMFpTZ3lNalUwTmk0MkxEQXBJajQ4WnlCa1lYUmhMVzF0YkMxdWIyUmxQU0p0YVNJK1BIVnpaU0JrWVhSaExXTTlJakZFTkRZd0lpQjRiR2x1YXpwb2NtVm1QU0lqVFVwWUxUTXpMVlJGV0MxSkxURkVORFl3SWk4K1BDOW5QanhuSUdSaGRHRXRiVzFzTFc1dlpHVTlJbTF2SWlCMGNtRnVjMlp2Y20wOUluUnlZVzV6YkdGMFpTZzFNRElzTkRFektTQnpZMkZzWlNnd0xqY3dOeWtpUGp4MWMyVWdaR0YwWVMxalBTSXlNRE15SWlCNGJHbHVhenBvY21WbVBTSWpUVXBZTFRNekxWUkZXQzFXTFRJd016SWlMejQ4TDJjK1BDOW5Qand2Wno0OEwyYytQQzluUGp3dlp6NDhMMmMrUEM5emRtYysiLAoJIlJlYWxWaWV3U2l6ZUpzb24iIDogIntcImhlaWdodFwiOjE0NjQuMjg1NzM2MDgzOTg0NCxcIndpZHRoXCI6OTE3OC41NzExNjY5OTIxODh9Igp9Cg=="/>
    </extobj>
    <extobj name="2384804F-3998-4D57-9195-F3826E402611-7">
      <extobjdata type="2384804F-3998-4D57-9195-F3826E402611" data="ewoJIkltZ1NldHRpbmdKc29uIiA6ICJ7XCJoZWlnaHRcIjo0MS45NjQyODU3MTQyODU3MSxcIndpZHRoXCI6NDU4LjkyODU3MTQyODU3MTR9IiwKCSJMYXRleCIgOiAiJSBCZWxsbWFuIEV4cGVjdGF0aW9uIEVxdWF0aW9uc1xuXFxiZWdpbnthbGlnbn1cblFeXFxwaShzLCBhKSAmPSBcXHN1bV97cyd9IFAocycgXFxtaWQgcywgYSkgXFxCaWdbIFIocywgYSwgcycpICsgXFxnYW1tYSBcXHN1bV97YSd9IFxccGkoYScgXFxtaWQgcycpIFFeXFxwaShzJywgYScpIFxcQmlnXVxuXFxlbmR7YWxpZ259XG4iLAoJIkxhdGV4SW1nQmFzZTY0IiA6ICJQSE4yWnlCNGJXeHVjejBpYUhSMGNEb3ZMM2QzZHk1M015NXZjbWN2TWpBd01DOXpkbWNpSUhkcFpIUm9QU0kyTWk0d056aGxlQ0lnYUdWcFoyaDBQU0kxTGpNek5XVjRJaUJ5YjJ4bFBTSnBiV2NpSUdadlkzVnpZV0pzWlQwaVptRnNjMlVpSUhacFpYZENiM2c5SWpBZ0xURTBNamtnTWpjME16Z3VNeUF5TXpVM0xqa2lJSGh0Ykc1ek9uaHNhVzVyUFNKb2RIUndPaTh2ZDNkM0xuY3pMbTl5Wnk4eE9UazVMM2hzYVc1cklpQmhjbWxoTFdocFpHUmxiajBpZEhKMVpTSWdjM1I1YkdVOUluWmxjblJwWTJGc0xXRnNhV2R1T2lBdE1pNHhNREpsZURzZ2JXRjRMWGRwWkhSb09pQTVPQ1U3SWo0OFpHVm1jejQ4Y0dGMGFDQnBaRDBpVFVwWUx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l0VkVWWUxVa3RNVVEzTUVJaUlHUTlJazB4TXpJZ0xURXhVVGs0SUMweE1TQTVPQ0F5TWxZek0wd3hNVEVnTmpGUk1UZzJJREl4T1NBeU1qQWdNek0wVERJeU9DQXpOVGhJTVRrMlVURTFPQ0F6TlRnZ01UUXlJRE0xTlZReE1ETWdNek0yVVRreUlETXlPU0E0TVNBek1UaFVOaklnTWprM1ZEVXpJREk0TlZFMU1TQXlPRFFnTXpnZ01qZzBVVEU1SURJNE5DQXhPU0F5T1RSUk1Ua2dNekF3SURNNElETXlPVlE1TXlBek9URlVNVFkwSURReU9WRXhOekVnTkRNeElETTRPU0EwTXpGUk5UUTVJRFF6TVNBMU5UTWdORE13VVRVM015QTBNak1nTlRjeklEUXdNbEUxTnpNZ016Y3hJRFUwTVNBek5qQlJOVE0xSURNMU9DQTBOeklnTXpVNFNEUXdPRXcwTURVZ016UXhVVE01TXlBeU5qa2dNemt6SURJeU1sRXpPVE1nTVRjd0lEUXdNaUF4TWpsVU5ESXhJRFkxVkRRek1TQXpOMUUwTXpFZ01qQWdOREUzSURWVU16Z3hJQzB4TUZFek56QWdMVEV3SURNMk15QXROMVF6TkRjZ01UZFVNek14SURjM1VUTXpNQ0E0TmlBek16QWdNVEl4VVRNek1DQXhOekFnTXpNNUlESXlObFF6TlRjZ016RTRWRE0yTnlBek5UaElNalk1VERJMk9DQXpOVFJSTWpZNElETTFNU0F5TkRrZ01qYzFWREl3TmlBeE1UUlVNVGMxSURFM1VURTJOQ0F0TVRFZ01UTXlJQzB4TVZ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RWRVZZTFZZdE1qQXpNaUlnWkQwaVRUYzVJRFF6VVRjeklEUXpJRFV5SURRNVZETXdJRFl4VVRNd0lEWTRJRGcxSURJNU0xUXhORFlnTlRJNFVURTJNU0ExTmpBZ01UazRJRFUyTUZFeU1UZ2dOVFl3SURJME1DQTFORFZVTWpZeUlEVXdNVkV5TmpJZ05EazJJREkyTUNBME9EWlJNalU1SURRM09TQXhOek1nTWpZelZEZzBJRFExVkRjNUlEUXpXaUl2UGp4d1lYUm9JR2xrUFNKTlNsZ3RNaT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B5TFZSRldDMU9MVEl5TWpNaUlHUTlJazB4TXprZ0xUSTBPVWd4TXpkUk1USTFJQzB5TkRrZ01URTVJQzB5TXpWV01qVXhUREV5TUNBM016ZFJNVE13SURjMU1DQXhNemtnTnpVd1VURTFNaUEzTlRBZ01UVTVJRGN6TlZZdE1qTTFVVEUxTVNBdE1qUTVJREUwTVNBdE1qUTVTREV6T1ZvaUx6NDhjR0YwYUNCcFpEMGlUVXBZTFRJdFZFVllMVXhQTFRWQ0lpQmtQU0pOTWpJMElDMDJORGxXTVRFMU1FZzBOVFZXTVRBNU9VZ3lOelZXTFRVNU9FZzBOVFZXTFRZME9VZ3lNalJhSWk4K1BIQmhkR2dnYVdROUlrMUtXQzB5TFZSRldDMUpMVEZFTkRRMUlpQmtQU0pOTWpNd0lEWXpOMUV5TURNZ05qTTNJREU1T0NBMk16aFVNVGt6SURZME9WRXhPVE1nTmpjMklESXdOQ0EyT0RKUk1qQTJJRFk0TXlBek56Z2dOamd6VVRVMU1DQTJPRElnTlRZMElEWTRNRkUyTWpBZ05qY3lJRFkxT0NBMk5USlVOekV5SURZd05sUTNNek1nTlRZelZEY3pPU0ExTWpsUk56TTVJRFE0TkNBM01UQWdORFExVkRZME15QXpPRFZVTlRjMklETTFNVlExTXpnZ016TTRURFUwTlNBek16TlJOakV5SURJNU5TQTJNVElnTWpJelVUWXhNaUF5TVRJZ05qQTNJREUyTWxRMk1ESWdPREJXTnpGUk5qQXlJRFV6SURZd015QTBNMVEyTVRRZ01qVlVOalF3SURFMlVUWTJPQ0F4TmlBMk9EWWdNemhVTnpFeUlEZzFVVGN4TnlBNU9TQTNNakFnTVRBeVZEY3pOU0F4TURWUk56VTFJREV3TlNBM05UVWdPVE5STnpVMUlEYzFJRGN6TVNBek5sRTJPVE1nTFRJeElEWTBNU0F0TWpGSU5qTXlVVFUzTVNBdE1qRWdOVE14SURSVU5EZzNJRGd5VVRRNE55QXhNRGtnTlRBeUlERTJObFExTVRjZ01qTTVVVFV4TnlBeU9UQWdORGMwSURNeE0xRTBOVGtnTXpJd0lEUTBPU0F6TWpGVU16YzRJRE15TTBnek1EbE1NamMzSURFNU0xRXlORFFnTmpFZ01qUTBJRFU1VVRJME5DQTFOU0F5TkRVZ05UUlVNalV5SURVd1ZESTJPU0EwT0ZRek1ESWdORFpJTXpNelVUTXpPU0F6T0NBek16a2dNemRVTXpNMklERTVVVE16TWlBMklETXlOaUF3U0RNeE1WRXlOelVnTWlBeE9EQWdNbEV4TkRZZ01pQXhNVGNnTWxRM01TQXlWRFV3SURGUk16TWdNU0F6TXlBeE1GRXpNeUF4TWlBek5pQXlORkUwTVNBME15QTBOaUEwTlZFMU1DQTBOaUEyTVNBME5rZzJOMUU1TkNBME5pQXhNamNnTkRsUk1UUXhJRFV5SURFME5pQTJNVkV4TkRrZ05qVWdNakU0SURNek9WUXlPRGNnTmpJNFVUSTROeUEyTXpVZ01qTXdJRFl6TjFwTk5qTXdJRFUxTkZFMk16QWdOVGcySURZd09TQTJNRGhVTlRJeklEWXpObEUxTWpFZ05qTTJJRFV3TUNBMk16WlVORFl5SURZek4wZzBOREJSTXpreklEWXpOeUF6T0RZZ05qSTNVVE00TlNBMk1qUWdNelV5SURRNU5GUXpNVGtnTXpZeFVUTXhPU0F6TmpBZ016ZzRJRE0yTUZFME5qWWdNell4SURRNU1pQXpOamRSTlRVMklETTNOeUExT1RJZ05ESTJVVFl3T0NBME5Ea2dOakU1SURRNE5sUTJNekFnTlRVMFdpSXZQanh3WVhSb0lHbGtQU0pOU2xndE1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1UeTAxUkNJZ1pEMGlUVEUySURFd09UbFdNVEUxTUVneU5EZFdMVFkwT1VneE5sWXROVGs0U0RFNU5sWXhNRGs1U0RFMldpSXZQand2WkdWbWN6NDhaeUJ6ZEhKdmEyVTlJbU4xY25KbGJuUkRiMnh2Y2lJZ1ptbHNiRDBpWTNWeWNtVnVkRU52Ykc5eUlpQnpkSEp2YTJVdGQybGtkR2c5SWpBaUlIUnlZVzV6Wm05eWJUMGljMk5oYkdVb01Td3RNU2tpUGp4bklHUmhkR0V0Ylcxc0xXNXZaR1U5SW0xaGRHZ2lQanhuSUdSaGRHRXRiVzFzTFc1dlpHVTlJbTEwWVdKc1pTSStQR2NnWkdGMFlTMXRiV3d0Ym05a1pUMGliWFJ5SWlCMGNtRnVjMlp2Y20wOUluUnlZVzV6YkdGMFpTZ3dMREkzT1M0MUtTSStQR2NnWkdGMFlTMXRiV3d0Ym05a1pUMGliWFJrSWo0OFp5QmtZWFJoTFcxdGJDMXViMlJsUFNKdGMzVndJajQ4WnlCa1lYUmhMVzF0YkMxdWIyUmxQU0p0YVNJK1BIVnpaU0JrWVhSaExXTTlJakZFTkRRMElpQjRiR2x1YXpwb2NtVm1QU0lqVFVwWUxUSXRWRVZZTFVrdE1VUTBORFFpTHo0OEwyYytQR2NnWkdGMFlTMXRiV3d0Ym05a1pUMGliV2tpSUhSeVlXNXpabTl5YlQwaWRISmhibk5zWVhSbEtEZ3lOQ3cwTVRNcElITmpZV3hsS0RBdU56QTNLU0krUEhWelpTQmtZWFJoTFdNOUlqRkVOekJDSWlCNGJHbHVhenBvY21WbVBTSWpUVXBZTFRJdFZFVllMVWt0TVVRM01FSWlMejQ4TDJjK1BDOW5QanhuSUdSaGRHRXRiVzFzTFc1dlpHVTlJbTF2SWlCMGNtRnVjMlp2Y20wOUluUnlZVzV6YkdGMFpTZ3hNamMzTGpFc01Da2lQangxYzJVZ1pHRjBZUzFqUFNJeU9DSWdlR3hwYm1zNmFISmxaajBpSTAxS1dDMHlMVlJGV0MxT0xUSTRJaTgrUEM5blBqeG5JR1JoZEdFdGJXMXNMVzV2WkdVOUltMXBJaUIwY21GdWMyWnZjbTA5SW5SeVlXNXpiR0YwWlNneE5qWTJMakVzTUNraVBqeDFjMlVnWkdGMFlTMWpQU0l4UkRRMk1DSWdlR3hwYm1zNmFISmxaajBpSTAxS1dDMHlMVlJGV0MxSkxURkVORFl3SWk4K1BDOW5QanhuSUdSaGRHRXRiVzFzTFc1dlpHVTlJbTF2SWlCMGNtRnVjMlp2Y20wOUluUnlZVzV6YkdGMFpTZ3lNVE0xTGpFc01Da2lQangxYzJVZ1pHRjBZUzFqUFNJeVF5SWdlR3hwYm1zNmFISmxaajBpSTAxS1dDMHlMVlJGV0MxT0xUSkRJaTgrUEM5blBqeG5JR1JoZEdFdGJXMXNMVzV2WkdVOUltMXBJaUIwY21GdWMyWnZjbTA5SW5SeVlXNXpiR0YwWlNneU5UYzVMamNzTUNraVBqeDFjMlVnWkdGMFlTMWpQU0l4UkRRMFJTSWdlR3hwYm1zNmFISmxaajBpSTAxS1dDMHlMVlJGV0MxSkxURkVORFJGSWk4K1BDOW5QanhuSUdSaGRHRXRiVzFzTFc1dlpHVTlJbTF2SWlCMGNtRnVjMlp2Y20wOUluUnlZVzV6YkdGMFpTZ3pNVEE0TGpjc01Da2lQangxYzJVZ1pHRjBZUzFqUFNJeU9TSWdlR3hwYm1zNmFISmxaajBpSTAxS1dDMHlMVlJGV0MxT0xUSTVJaTgrUEM5blBqd3ZaejQ4WnlCa1lYUmhMVzF0YkMxdWIyUmxQU0p0ZEdRaUlIUnlZVzV6Wm05eWJUMGlkSEpoYm5Oc1lYUmxLRE0wT1RjdU55d3dLU0krUEdjZ1pHRjBZUzF0Yld3dGJtOWtaVDBpYldraUx6NDhaeUJrWVhSaExXMXRiQzF1YjJSbFBTSnRieUlnZEhKaGJuTm1iM0p0UFNKMGNtRnVjMnhoZEdVb01qYzNMamdzTUNraVBqeDFjMlVnWkdGMFlTMWpQU0l6UkNJZ2VHeHBibXM2YUhKbFpqMGlJMDFLV0MweUxWUkZXQzFPTFRORUlpOCtQQzluUGp4bklHUmhkR0V0Ylcxc0xXNXZaR1U5SW0xMWJtUmxjaUlnZEhKaGJuTm1iM0p0UFNKMGNtRnVjMnhoZEdVb01UTXpNeTQyTERBcElqNDhaeUJrWVhSaExXMXRiQzF1YjJSbFBTSnRieUkrUEhWelpTQmtZWFJoTFdNOUlqSXlNVEVpSUhoc2FXNXJPbWh5WldZOUlpTk5TbGd0TWkxVVJWZ3RURTh0TWpJeE1TSXZQand2Wno0OFp5QmtZWFJoTFcxdGJDMXViMlJsUFNKVVpWaEJkRzl0SWlCMGNtRnVjMlp2Y20wOUluUnlZVzV6YkdGMFpTZzBOVGd1TVN3dE1URXdNUzQwS1NCelkyRnNaU2d3TGpjd055a2lJR1JoZEdFdGJXcDRMWFJsZUdOc1lYTnpQU0pQVWtRaVBqeG5JR1JoZEdFdGJXMXNMVzV2WkdVOUltMXpkWEFpUGp4bklHUmhkR0V0Ylcxc0xXNXZaR1U5SW0xcElqNDhkWE5sSUdSaGRHRXRZejBpTVVRME5qQWlJSGhzYVc1ck9taHlaV1k5SWlOTlNsZ3RNaTFVUlZndFNTMHhSRFEyTUNJdlBqd3ZaejQ4WnlCa1lYUmhMVzF0YkMxdWIyUmxQU0p0YnlJZ2RISmhibk5tYjNKdFBTSjBjbUZ1YzJ4aGRHVW9OVEF5TERJNE9Ta2djMk5oYkdVb01DNDNNRGNwSWo0OGRYTmxJR1JoZEdFdFl6MGlNakF6TWlJZ2VHeHBibXM2YUhKbFpqMGlJMDFLV0MweUxWUkZXQzFXTFRJd016SWlMejQ4TDJjK1BDOW5Qand2Wno0OEwyYytQR2NnWkdGMFlTMXRiV3d0Ym05a1pUMGliV2tpSUhSeVlXNXpabTl5YlQwaWRISmhibk5zWVhSbEtESTVORFF1TWl3d0tTSStQSFZ6WlNCa1lYUmhMV005SWpGRU5EUXpJaUI0YkdsdWF6cG9jbVZtUFNJalRVcFlMVEl0VkVWWUxVa3RNVVEwTkRNaUx6NDhMMmMrUEdjZ1pHRjBZUzF0Yld3dGJtOWtaVDBpYlc4aUlIUnlZVzV6Wm05eWJUMGlkSEpoYm5Oc1lYUmxLRE0yT1RVdU1pd3dLU0krUEhWelpTQmtZWFJoTFdNOUlqSTRJaUI0YkdsdWF6cG9jbVZtUFNJalRVcFlMVEl0VkVWWUxVNHRNamdpTHo0OEwyYytQR2NnWkdGMFlTMXRiV3d0Ym05a1pUMGliWE4xY0NJZ2RISmhibk5tYjNKdFBTSjBjbUZ1YzJ4aGRHVW9OREE0TkM0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5URXdPQzQxTERBcElqNDhkWE5sSUdSaGRHRXRZejBpTWpJeU15SWdlR3hwYm1zNmFISmxaajBpSTAxS1dDMHlMVlJGV0MxT0xUSXlNak1pTHo0OEwyYytQR2NnWkdGMFlTMXRiV3d0Ym05a1pUMGliV2tpSUhSeVlXNXpabTl5YlQwaWRISmhibk5zWVhSbEtEVTJOalF1TWl3d0tTSStQSFZ6WlNCa1lYUmhMV005SWpGRU5EWXdJaUI0YkdsdWF6cG9jbVZtUFNJalRVcFlMVEl0VkVWWUxVa3RNVVEwTmpBaUx6NDhMMmMrUEdjZ1pHRjBZUzF0Yld3dGJtOWtaVDBpYlc4aUlIUnlZVzV6Wm05eWJUMGlkSEpoYm5Oc1lYUmxLRFl4TXpNdU1pd3dLU0krUEhWelpTQmtZWFJoTFdNOUlqSkRJaUI0YkdsdWF6cG9jbVZtUFNJalRVcFlMVEl0VkVWWUxVNHRNa01pTHo0OEwyYytQR2NnWkdGMFlTMXRiV3d0Ym05a1pUMGliV2tpSUhSeVlXNXpabTl5YlQwaWRISmhibk5zWVhSbEtEWTFOemN1T1N3d0tTSStQSFZ6WlNCa1lYUmhMV005SWpGRU5EUkZJaUI0YkdsdWF6cG9jbVZtUFNJalRVcFlMVEl0VkVWWUxVa3RNVVEwTkVVaUx6NDhMMmMrUEdjZ1pHRjBZUzF0Yld3dGJtOWtaVDBpYlc4aUlIUnlZVzV6Wm05eWJUMGlkSEpoYm5Oc1lYUmxLRGN4TURZdU9Td3dLU0krUEhWelpTQmtZWFJoTFdNOUlqSTVJaUI0YkdsdWF6cG9jbVZtUFNJalRVcFlMVEl0VkVWWUxVNHRNamtpTHo0OEwyYytQR2NnWkdGMFlTMXRiV3d0Ym05a1pUMGlWR1ZZUVhSdmJTSWdaR0YwWVMxdGFuZ3RkR1Y0WTJ4aGMzTTlJazlTUkNJZ2RISmhibk5tYjNKdFBTSjBjbUZ1YzJ4aGRHVW9OelE1TlM0NUxEQXBJajQ4WnlCa1lYUmhMVzF0YkMxdWIyUmxQU0p0YnlJZ2RISmhibk5tYjNKdFBTSjBjbUZ1YzJ4aGRHVW9NQ0F0TUM0MUtTSStQSFZ6WlNCa1lYUmhMV005SWpWQ0lpQjRiR2x1YXpwb2NtVm1QU0lqVFVwWUxUSXRWRVZZTFV4UExUVkNJaTgrUEM5blBqd3ZaejQ4WnlCa1lYUmhMVzF0YkMxdWIyUmxQU0p0YVNJZ2RISmhibk5tYjNKdFBTSjBjbUZ1YzJ4aGRHVW9OemsyTnk0NUxEQXBJajQ4ZFhObElHUmhkR0V0WXowaU1VUTBORFVpSUhoc2FXNXJPbWh5WldZOUlpTk5TbGd0TWkxVVJWZ3RTUzB4UkRRME5TSXZQand2Wno0OFp5QmtZWFJoTFcxdGJDMXViMlJsUFNKdGJ5SWdkSEpoYm5ObWIzSnRQU0owY21GdWMyeGhkR1VvT0RjeU5pNDVMREFwSWo0OGRYTmxJR1JoZEdFdFl6MGlNamdpSUhoc2FXNXJPbWh5WldZOUlpTk5TbGd0TWkxVVJWZ3RUaTB5T0NJdlBqd3ZaejQ4WnlCa1lYUmhMVzF0YkMxdWIyUmxQU0p0YVNJZ2RISmhibk5tYjNKdFBTSjBjbUZ1YzJ4aGRHVW9PVEV4TlM0NUxEQXBJajQ4ZFhObElHUmhkR0V0WXowaU1VUTBOakFpSUhoc2FXNXJPbWh5WldZOUlpTk5TbGd0TWkxVVJWZ3RTUzB4UkRRMk1DSXZQand2Wno0OFp5QmtZWFJoTFcxdGJDMXViMlJsUFNKdGJ5SWdkSEpoYm5ObWIzSnRQU0owY21GdWMyeGhkR1VvT1RVNE5DNDVMREFwSWo0OGRYTmxJR1JoZEdFdFl6MGlNa01pSUhoc2FXNXJPbWh5WldZOUlpTk5TbGd0TWkxVVJWZ3RUaTB5UXlJdlBqd3ZaejQ4WnlCa1lYUmhMVzF0YkMxdWIyUmxQU0p0YVNJZ2RISmhibk5tYjNKdFBTSjBjbUZ1YzJ4aGRHVW9NVEF3TWprdU5pd3dLU0krUEhWelpTQmtZWFJoTFdNOUlqRkVORFJGSWlCNGJHbHVhenBvY21WbVBTSWpUVXBZTFRJdFZFVllMVWt0TVVRME5FVWlMejQ4TDJjK1BHY2daR0YwWVMxdGJXd3RibTlrWlQwaWJXOGlJSFJ5WVc1elptOXliVDBpZEhKaGJuTnNZWFJsS0RFd05UVTRMallzTUNraVBqeDFjMlVnWkdGMFlTMWpQU0l5UXlJZ2VHeHBibXM2YUhKbFpqMGlJMDFLV0MweUxWUkZXQzFPTFRKRElpOCtQQzluUGp4bklHUmhkR0V0Ylcxc0xXNXZaR1U5SW0xemRYQWlJSFJ5WVc1elptOXliVDBpZEhKaGJuTnNZWFJsS0RFeE1EQXpMakl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VRjME9TNDNMREFwSWo0OGRYTmxJR1JoZEdFdFl6MGlNamtpSUhoc2FXNXJPbWh5WldZOUlpTk5TbGd0TWkxVVJWZ3RUaTB5T1NJdlBqd3ZaejQ4WnlCa1lYUmhMVzF0YkMxdWIyUmxQU0p0YnlJZ2RISmhibk5tYjNKdFBTSjBjbUZ1YzJ4aGRHVW9NVEl6TmpBdU9Td3dLU0krUEhWelpTQmtZWFJoTFdNOUlqSkNJaUI0YkdsdWF6cG9jbVZtUFNJalRVcFlMVEl0VkVWWUxVNHRNa0lpTHo0OEwyYytQR2NnWkdGMFlTMXRiV3d0Ym05a1pUMGliV2tpSUhSeVlXNXpabTl5YlQwaWRISmhibk5zWVhSbEtERXpNell4TGpFc01Da2lQangxYzJVZ1pHRjBZUzFqUFNJeFJEWkdSU0lnZUd4cGJtczZhSEpsWmowaUkwMUtXQzB5TFZSRldDMUpMVEZFTmtaRklpOCtQQzluUGp4bklHUmhkR0V0Ylcxc0xXNXZaR1U5SW0xMWJtUmxjaUlnZEhKaGJuTm1iM0p0UFNKMGNtRnVjMnhoZEdVb01UUXdOekF1T0N3d0tTSStQR2NnWkdGMFlTMXRiV3d0Ym05a1pUMGliVzhpUGp4MWMyVWdaR0YwWVMxalBTSXlNakV4SWlCNGJHbHVhenBvY21WbVBTSWpUVXBZTFRJdFZFVllMVXhQTFRJeU1URWlMejQ4TDJjK1BHY2daR0YwWVMxdGJXd3RibTlrWlQwaVZHVllRWFJ2YlNJZ2RISmhibk5tYjNKdFBTSjBjbUZ1YzJ4aGRHVW9ORE0yTGprc0xURXhNREV1TkNrZ2MyTmhiR1VvTUM0M01EY3BJaUJrWVhSaExXMXFlQzEwWlhoamJHRnpjejBpVDFKRUlqNDhaeUJrWVhSaExXMXRiQzF1YjJSbFBTSnRjM1Z3SWo0OFp5QmtZWFJoTFcxdGJDMXViMlJsUFNKdGFTSStQSFZ6WlNCa1lYUmhMV005SWpGRU5EUkZJaUI0YkdsdWF6cG9jbVZtUFNJalRVcFlMVEl0VkVWWUxVa3RNVVEwTkVVaUx6NDhMMmMrUEdjZ1pHRjBZUzF0Yld3dGJtOWtaVDBpYlc4aUlIUnlZVzV6Wm05eWJUMGlkSEpoYm5Oc1lYUmxLRFUyTWl3eU9Ea3BJSE5qWVd4bEtEQXVOekEzS1NJK1BIVnpaU0JrWVhSaExXTTlJakl3TXpJaUlIaHNhVzVyT21oeVpXWTlJaU5OU2xndE1pMVVSVmd0VmkweU1ETXlJaTgrUEM5blBqd3ZaejQ4TDJjK1BDOW5QanhuSUdSaGRHRXRiVzFzTFc1dlpHVTlJbTFwSWlCMGNtRnVjMlp2Y20wOUluUnlZVzV6YkdGMFpTZ3hOVFk0TVM0MUxEQXBJajQ4ZFhObElHUmhkR0V0WXowaU1VUTNNRUlpSUhoc2FXNXJPbWh5WldZOUlpTk5TbGd0TWkxVVJWZ3RTUzB4UkRjd1FpSXZQand2Wno0OFp5QmtZWFJoTFcxdGJDMXViMlJsUFNKdGJ5SWdkSEpoYm5ObWIzSnRQU0owY21GdWMyeGhkR1VvTVRZeU5URXVOU3d3S1NJK1BIVnpaU0JrWVhSaExXTTlJakk0SWlCNGJHbHVhenBvY21WbVBTSWpUVXBZTFRJdFZFVllMVTR0TWpnaUx6NDhMMmMrUEdjZ1pHRjBZUzF0Yld3dGJtOWtaVDBpYlhOMWNDSWdkSEpoYm5ObWIzSnRQU0owY21GdWMyeGhkR1VvTVRZMk5EQXVOU3d3S1NJK1BHY2daR0YwWVMxdGJXd3RibTlrWlQwaWJXa2lQangxYzJVZ1pHRjBZUzFqUFNJeFJEUTBSU0lnZUd4cGJtczZhSEpsWmowaUkwMUtXQzB5TFZSRldDMUpMVEZFTkRSRklpOCtQQzluUGp4bklHUmhkR0V0Ylcxc0xXNXZaR1U5SW0xdklpQjBjbUZ1YzJadmNtMDlJblJ5WVc1emJHRjBaU2cxTmpJc05ERXpLU0J6WTJGc1pTZ3dMamN3TnlraVBqeDFjMlVnWkdGMFlTMWpQU0l5TURNeUlpQjRiR2x1YXpwb2NtVm1QU0lqVFVwWUxUSXRWRVZZTFZZdE1qQXpNaUl2UGp3dlp6NDhMMmMrUEdjZ1pHRjBZUzF0Yld3dGJtOWtaVDBpYlc4aUlIUnlZVzV6Wm05eWJUMGlkSEpoYm5Oc1lYUmxLREUzTnpJMExqY3NNQ2tpUGp4MWMyVWdaR0YwWVMxalBTSXlNakl6SWlCNGJHbHVhenBvY21WbVBTSWpUVXBZTFRJdFZFVllMVTR0TWpJeU15SXZQand2Wno0OFp5QmtZWFJoTFcxdGJDMXViMlJsUFNKdGMzVndJaUIwY21GdWMyWnZjbTA5SW5SeVlXNXpiR0YwWlNneE9ESTRNQzQxTERBcElqNDhaeUJrWVhSaExXMXRiQzF1YjJSbFBTSnRhU0krUEhWelpTQmtZWFJoTFdNOUlqRkVORFl3SWlCNGJHbHVhenBvY21WbVBTSWpUVXBZTFRJdFZFVllMVWt0TVVRME5qQWlMejQ4TDJjK1BHY2daR0YwWVMxdGJXd3RibTlrWlQwaWJXOGlJSFJ5WVc1elptOXliVDBpZEhKaGJuTnNZWFJsS0RVd01pdzBNVE1wSUhOallXeGxLREF1TnpBM0tTSStQSFZ6WlNCa1lYUmhMV005SWpJd016SWlJSGhzYVc1ck9taHlaV1k5SWlOTlNsZ3RNaTFVUlZndFZpMHlNRE15SWk4K1BDOW5Qand2Wno0OFp5QmtZWFJoTFcxdGJDMXViMlJsUFNKdGJ5SWdkSEpoYm5ObWIzSnRQU0owY21GdWMyeGhkR1VvTVRrd01qWXVPU3d3S1NJK1BIVnpaU0JrWVhSaExXTTlJakk1SWlCNGJHbHVhenBvY21WbVBTSWpUVXBZTFRJdFZFVllMVTR0TWpraUx6NDhMMmMrUEdjZ1pHRjBZUzF0Yld3dGJtOWtaVDBpYlhOMWNDSWdkSEpoYm5ObWIzSnRQU0owY21GdWMyeGhkR1VvTVRrME1UVXVPU3d3S1NJK1BHY2daR0YwWVMxdGJXd3RibTlrWlQwaWJXa2lQangxYzJVZ1pHRjBZUzFqUFNJeFJEUTBOQ0lnZUd4cGJtczZhSEpsWmowaUkwMUtXQzB5TFZSRldDMUpMVEZFTkRRMElpOCtQQzluUGp4bklHUmhkR0V0Ylcxc0xXNXZaR1U5SW0xcElpQjBjbUZ1YzJadmNtMDlJblJ5WVc1emJHRjBaU2c0TWpRc05ERXpLU0J6WTJGc1pTZ3dMamN3TnlraVBqeDFjMlVnWkdGMFlTMWpQU0l4UkRjd1FpSWdlR3hwYm1zNmFISmxaajBpSTAxS1dDMHlMVlJGV0MxSkxURkVOekJDSWk4K1BDOW5Qand2Wno0OFp5QmtZWFJoTFcxdGJDMXViMlJsUFNKdGJ5SWdkSEpoYm5ObWIzSnRQU0owY21GdWMyeGhkR1VvTWpBMk9UTXNNQ2tpUGp4MWMyVWdaR0YwWVMxalBTSXlPQ0lnZUd4cGJtczZhSEpsWmowaUkwMUtXQzB5TFZSRldDMU9MVEk0SWk4K1BDOW5QanhuSUdSaGRHRXRiVzFzTFc1dlpHVTlJbTF6ZFhBaUlIUnlZVzV6Wm05eWJUMGlkSEpoYm5Oc1lYUmxLREl4TURn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1qRTRNamd1TkN3d0tTSStQSFZ6WlNCa1lYUmhMV005SWpKRElpQjRiR2x1YXpwb2NtVm1QU0lqVFVwWUxUSXRWRVZZTFU0dE1rTWlMejQ4TDJjK1BHY2daR0YwWVMxdGJXd3RibTlrWlQwaWJYTjFjQ0lnZEhKaGJuTm1iM0p0UFNKMGNtRnVjMnhoZEdVb01qSXlOek11TVN3d0tTSStQR2NnWkdGMFlTMXRiV3d0Ym05a1pUMGliV2tpUGp4MWMyVWdaR0YwWVMxalBTSXhSRFEwUlNJZ2VHeHBibXM2YUhKbFpqMGlJMDFLV0MweUxWUkZXQzFKTFRGRU5EUkZJaTgrUEM5blBqeG5JR1JoZEdFdGJXMXNMVzV2WkdVOUltMXZJaUIwY21GdWMyWnZjbTA5SW5SeVlXNXpiR0YwWlNnMU5qSXNOREV6S1NCelkyRnNaU2d3TGpjd055a2lQangxYzJVZ1pHRjBZUzFqUFNJeU1ETXlJaUI0YkdsdWF6cG9jbVZtUFNJalRVcFlMVEl0VkVWWUxWWXRNakF6TWlJdlBqd3ZaejQ4TDJjK1BHY2daR0YwWVMxdGJXd3RibTlrWlQwaWJXOGlJSFJ5WVc1elptOXliVDBpZEhKaGJuTnNZWFJsS0RJek1EYzVMallzTUNraVBqeDFjMlVnWkdGMFlTMWpQU0l5T1NJZ2VHeHBibXM2YUhKbFpqMGlJMDFLV0MweUxWUkZXQzFPTFRJNUlpOCtQQzluUGp4bklHUmhkR0V0Ylcxc0xXNXZaR1U5SWxSbFdFRjBiMjBpSUdSaGRHRXRiV3A0TFhSbGVHTnNZWE56UFNKUFVrUWlJSFJ5WVc1elptOXliVDBpZEhKaGJuTnNZWFJsS0RJek5EWTRMallzTUNraVBqeG5JR1JoZEdFdGJXMXNMVzV2WkdVOUltMXZJaUIwY21GdWMyWnZjbTA5SW5SeVlXNXpiR0YwWlNnd0lDMHdMalVwSWo0OGRYTmxJR1JoZEdFdFl6MGlOVVFpSUhoc2FXNXJPbWh5WldZOUlpTk5TbGd0TWkxVVJWZ3RURTh0TlVRaUx6NDhMMmMrUEM5blBqd3ZaejQ4TDJjK1BDOW5Qand2Wno0OEwyYytQQzl6ZG1jKyIsCgkiUmVhbFZpZXdTaXplSnNvbiIgOiAie1wiaGVpZ2h0XCI6ODM5LjI4NTczNjA4Mzk4NDQsXCJ3aWR0aFwiOjkxNzguNTcxMTY2OTkyMTg4fSIKfQo="/>
    </extobj>
    <extobj name="2384804F-3998-4D57-9195-F3826E402611-8">
      <extobjdata type="2384804F-3998-4D57-9195-F3826E402611" data="ewoJIkltZ1NldHRpbmdKc29uIiA6ICJ7XCJoZWlnaHRcIjozMy4wMzU3MTQyODU3MTQyODUsXCJ3aWR0aFwiOjQ1MS43ODU3MTQyODU3MTQyfSIsCgkiTGF0ZXgiIDogIlEoc190LCBhX3QpIFxcZ2V0cyBRKHNfdCwgYV90KSBcbisgXFxhbHBoYSBcXEJpZ1sgcl90ICsgXFxnYW1tYSBcXG1heF97YX0gUShzX3t0KzF9LCBhKSAtIFEoc190LCBhX3QpIFxcQmlnXVxuXG4iLAoJIkxhdGV4SW1nQmFzZTY0IiA6ICJQSE4yWnlCNGJXeHVjejBpYUhSMGNEb3ZMM2QzZHk1M015NXZjbWN2TWpBd01DOXpkbWNpSUhkcFpIUm9QU0kxT0M0d016WmxlQ0lnYUdWcFoyaDBQU0kwTGpJeU5XVjRJaUJ5YjJ4bFBTSnBiV2NpSUdadlkzVnpZV0pzWlQwaVptRnNjMlVpSUhacFpYZENiM2c5SWpBZ0xURXhORGt1TlNBeU5UWTFNUzQzSURFNE5qY3VOaUlnZUcxc2JuTTZlR3hwYm1zOUltaDBkSEE2THk5M2QzY3Vkek11YjNKbkx6RTVPVGt2ZUd4cGJtc2lJR0Z5YVdFdGFHbGtaR1Z1UFNKMGNuVmxJaUJ6ZEhsc1pUMGlkbVZ5ZEdsallXd3RZV3hwWjI0NklDMHhMall5TldWNE95QnRZWGd0ZDJsa2RHZzZJRGs0SlRzaVBqeGtaV1p6UGp4d1lYUm9JR2xrUFNKTlNsZ3RNVFl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F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m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Uy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1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5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U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Z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VF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UWXRWRVZZTFVrdE1VUTJSa01pSUdROUlrMHpOQ0F4TlRaUk16UWdNamN3SURFeU1DQXpOVFpVTXpBNUlEUTBNbEV6TnprZ05EUXlJRFF5TVNBME1ESlVORGM0SURNd05GRTBPRFFnTWpjMUlEUTROU0F5TXpkV01qQTRVVFV6TkNBeU9ESWdOVFl3SURNM05GRTFOalFnTXpnNElEVTJOaUF6T1RCVU5UZ3lJRE01TTFFMk1ETWdNemt6SURZd015QXpPRFZSTmpBeklETTNOaUExT1RRZ016UTJWRFUxT0NBeU5qRlVORGszSURFMk1VdzBPRFlnTVRRM1REUTROeUF4TWpOUk5EZzVJRFkzSURRNU5TQTBOMVExTVRRZ01qWlJOVEk0SURJNElEVTBNQ0F6TjFRMU5UY2dOakJSTlRVNUlEWTNJRFUyTWlBMk9GUTFOemNnTnpCUk5UazNJRGN3SURVNU55QTJNbEUxT1RjZ05UWWdOVGt4SURRelVUVTNPU0F4T1NBMU5UWWdOVlExTVRJZ0xURXdTRFV3TlZFME16Z2dMVEV3SURReE5DQTJNa3cwTVRFZ05qbE1OREF3SURZeFVUTTVNQ0ExTXlBek56QWdOREZVTXpJMUlERTRWREkyTnlBdE1sUXlNRE1nTFRFeFVURXlOQ0F0TVRFZ056a2dNemxVTXpRZ01UVTJXazB5TURnZ01qWlJNalUzSURJMklETXdOaUEwTjFRek56a2dPVEJNTkRBeklERXhNbEUwTURFZ01qVTFJRE01TmlBeU9UQlJNemd5SURRd05TQXpNRFFnTkRBMVVUSXpOU0EwTURVZ01UZ3pJRE16TWxFeE5UWWdNamt5SURFek9TQXlNalJVTVRJeElERXlNRkV4TWpFZ056RWdNVFEySURRNVZESXdPQ0F5TmxvaUx6NDhjR0YwYUNCcFpEMGlUVXBZTFRFMkxWUkZXQzFNVHkwMVFpSWdaRDBpVFRJeU5DQXROalE1VmpFeE5UQklORFUxVmpFd09UbElNamMxVmkwMU9UaElORFUxVmkwMk5EbElNakk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VrdE1VUTJSa1VpSUdROUlrMHpNU0F5TkRsUk1URWdNalE1SURFeElESTFPRkV4TVNBeU56VWdNallnTXpBMFZEWTJJRE0yTlZReE1qa2dOREU0VkRJd05pQTBOREZSTWpNeklEUTBNU0F5TXprZ05EUXdVVEk0TnlBME1qa2dNekU0SURNNE5sUXpOekVnTWpVMVVUTTROU0F4T1RVZ016ZzFJREUzTUZFek9EVWdNVFkySURNNE5pQXhOalpNTXprNElERTVNMUUwTVRnZ01qUTBJRFEwTXlBek1EQlVORGcySURNNU1WUTFNRGdnTkRNd1VUVXhNQ0EwTXpFZ05USTBJRFF6TVVnMU16ZFJOVFF6SURReU5TQTFORE1nTkRJeVVUVTBNeUEwTVRnZ05USXlJRE0zT0ZRME5qTWdNalV4VkRNNU1TQTNNVkV6T0RVZ05UVWdNemM0SURaVU16VTNJQzB4TURCUk16UXhJQzB4TmpVZ016TXdJQzB4T1RCVU16QXpJQzB5TVRaUk1qZzJJQzB5TVRZZ01qZzJJQzB4T0RoUk1qZzJJQzB4TXpnZ016UXdJRE15VERNME5pQTFNVXd6TkRjZ05qbFJNelE0SURjNUlETTBPQ0F4TURCUk16UTRJREkxTnlBeU9URWdNekUzVVRJMU1TQXpOVFVnTVRrMklETTFOVkV4TkRnZ016VTFJREV3T0NBek1qbFVOVEVnTWpZd1VUUTVJREkxTVNBME55QXlOVEZSTkRVZ01qUTVJRE14SURJME9Wb2lMejQ4Y0dGMGFDQnBaRDBpVFVwWUxURTJMVlJGV0MxT0xUWkV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E0xTVNBME5ESWdNelkwSURRME1GUXpPRGNnTkRNMFZEUXdOaUEwTWpaVU5ESXhJRFF4TjFRME16SWdOREEyVkRRME1TQXpPVFZVTkRRNElETTRORlEwTlRJZ016YzBWRFExTlNBek5qWk1ORFUzSURNMk1VdzBOakFnTXpZMVVUUTJNeUF6TmprZ05EWTJJRE0zTTFRME56VWdNemcwVkRRNE9DQXpPVGRVTlRBeklEUXhNRlExTWpNZ05ESXlWRFUwTmlBME16SlVOVGN5SURRek9WUTJNRE1nTkRReVVUY3lPU0EwTkRJZ056UXdJRE15T1ZFM05ERWdNekl5SURjME1TQXhPVEJXTVRBMFVUYzBNU0EyTmlBM05ETWdOVGxVTnpVMElEUTVVVGMzTlNBME5pQTRNRE1nTkRaSU9ERTVWakJJT0RFeFREYzRPQ0F4VVRjMk5DQXlJRGN6TnlBeVZEWTVPU0F6VVRVNU5pQXpJRFU0TnlBd1NEVTNPVlkwTmtnMU9UVlJOalUySURRMklEWTFOaUEyTWxFMk5UY2dOalFnTmpVM0lESXdNRkUyTlRZZ016TTFJRFkxTlNBek5ETlJOalE1SURNM01TQTJNelVnTXpnMVZEWXhNU0EwTURKVU5UZzFJRFF3TkZFMU5EQWdOREEwSURVd05pQXpOekJSTkRjNUlETTBNeUEwTnpJZ016RTFWRFEyTkNBeU16SldNVFk0VmpFd09GRTBOalFnTnpnZ05EWTFJRFk0VkRRMk9DQTFO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4TmkxVVJWZ3RUaTAyTVNJZ1pEMGlUVEV6TnlBek1EVlVNVEUxSURNd05WUTNPQ0F6TWpCVU5qTWdNelU1VVRZeklETTVOQ0E1TnlBME1qRlVNakU0SURRME9GRXlPVEVnTkRRNElETXpOaUEwTVRaVU16azJJRE0wTUZFME1ERWdNekkySURRd01TQXpNRGxVTkRBeUlERTVORll4TWpSUk5EQXlJRGMySURRd055QTFPRlEwTWpnZ05EQlJORFF6SURRd0lEUTBPQ0ExTmxRME5UTWdNVEE1VmpFME5VZzBPVE5XTVRBMlVUUTVNaUEyTmlBME9UQWdOVGxSTkRneElESTVJRFExTlNBeE1sUTBNREFnTFRaVU16VXpJREV5VkRNeU9TQTFORlkxT0V3ek1qY2dOVFZSTXpJMUlEVXlJRE15TWlBME9WUXpNVFFnTkRCVU16QXlJREk1VkRJNE55QXhOMVF5TmprZ05sUXlORGNnTFRKVU1qSXhJQzA0VkRFNU1DQXRNVEZSTVRNd0lDMHhNU0E0TWlBeU1GUXpOQ0F4TURkUk16UWdNVEk0SURReElERTBOMVEyT0NBeE9EaFVNVEUySURJeU5WUXhPVFFnTWpVelZETXdOQ0F5TmpoSU16RTRWakk1TUZFek1UZ2dNekkwSURNeE1pQXpOREJSTWprd0lEUXhNU0F5TVRVZ05ERXhVVEU1TnlBME1URWdNVGd4SURReE1GUXhOVFlnTkRBMlZERTBPQ0EwTUROUk1UY3dJRE00T0NBeE56QWdNelU1VVRFM01DQXpNelFnTVRVMElETXlNRnBOTVRJMklERXdObEV4TWpZZ056VWdNVFV3SURVeFZESXdPU0F5TmxFeU5EY2dNallnTWpjMklEUTVWRE14TlNBeE1EbFJNekUzSURFeE5pQXpNVGdnTVRjMVVUTXhPQ0F5TXpNZ016RTNJREl6TTFFek1Ea2dNak16SURJNU5pQXlNekpVTWpVeElESXlNMVF4T1RNZ01qQXpWREUwTnlBeE5qWlVNVEkySURFd05sb2lMejQ4Y0dGMGFDQnBaRDBpVFVwWUxURTJ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4Tm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aTFVUlZndFRpMHlNakV5SWlCa1BTSk5PRFFnTWpNM1ZEZzBJREkxTUZRNU9DQXlOekJJTmpjNVVUWTVOQ0F5TmpJZ05qazBJREkxTUZRMk56a2dNak13U0RrNFVUZzBJREl6TnlBNE5DQXlOVEJhSWk4K1BIQmhkR2dnYVdROUlrMUtXQzB4TmkxVVJWZ3RURTh0TlVRaUlHUTlJazB4TmlBeE1EazVWakV4TlRCSU1qUTNWaTAyTkRsSU1UWldMVFU1T0VneE9UWldNVEE1T1VneE5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ElpQjRiR2x1YXpwb2NtVm1QU0lqVFVwWUxURTJMVlJGV0MxSkxURkVORFEwSWk4K1BDOW5QanhuSUdSaGRHRXRiVzFzTFc1dlpHVTlJbTF2SWlCMGNtRnVjMlp2Y20wOUluUnlZVzV6YkdGMFpTZzNPVEVzTUNraVBqeDFjMlVnWkdGMFlTMWpQU0l5T0NJZ2VHeHBibXM2YUhKbFpqMGlJMDFLV0MweE5pMVVSVmd0VGkweU9DSXZQand2Wno0OFp5QmtZWFJoTFcxdGJDMXViMlJsUFNKdGMzVmlJaUIwY21GdWMyWnZjbTA5SW5SeVlXNXpiR0YwWlNneE1UZ3dMREFwSWo0OFp5QmtZWFJoTFcxdGJDMXViMlJsUFNKdGFTSStQSFZ6WlNCa1lYUmhMV005SWpGRU5EWXdJaUI0YkdsdWF6cG9jbVZtUFNJalRVcFlMVEUyTFZSRldDMUpMVEZFTkRZd0lpOCtQQzluUGp4bklHUmhkR0V0Ylcxc0xXNXZaR1U5SW0xcElpQjBjbUZ1YzJadmNtMDlJblJ5WVc1emJHRjBaU2cxTURJc0xURTFNQ2tnYzJOaGJHVW9NQzQzTURjcElqNDhkWE5sSUdSaGRHRXRZejBpTVVRME5qRWlJSGhzYVc1ck9taHlaV1k5SWlOTlNsZ3RNVFl0VkVWWUxVa3RNVVEwTmpFaUx6NDhMMmMrUEM5blBqeG5JR1JoZEdFdGJXMXNMVzV2WkdVOUltMXZJaUIwY21GdWMyWnZjbTA5SW5SeVlXNXpiR0YwWlNneE9UZzNMak1zTUNraVBqeDFjMlVnWkdGMFlTMWpQU0l5UXlJZ2VHeHBibXM2YUhKbFpqMGlJMDFLV0MweE5pMVVSVmd0VGkweVF5SXZQand2Wno0OFp5QmtZWFJoTFcxdGJDMXViMlJsUFNKdGMzVmlJaUIwY21GdWMyWnZjbTA5SW5SeVlXNXpiR0YwWlNneU5ETXhMamtzTUNraVBqeG5JR1JoZEdFdGJXMXNMVzV2WkdVOUltMXBJajQ4ZFhObElHUmhkR0V0WXowaU1VUTBORVVpSUhoc2FXNXJPbWh5WldZOUlpTk5TbGd0TVRZdFZFVllMVWt0TVVRME5FVWlMejQ4TDJjK1BHY2daR0YwWVMxdGJXd3RibTlrWlQwaWJXa2lJSFJ5WVc1elptOXliVDBpZEhKaGJuTnNZWFJsS0RVMk1pd3RNVFV3S1NCelkyRnNaU2d3TGpjd055a2lQangxYzJVZ1pHRjBZUzFqUFNJeFJEUTJNU0lnZUd4cGJtczZhSEpsWmowaUkwMUtXQzB4TmkxVVJWZ3RTUzB4UkRRMk1TSXZQand2Wno0OEwyYytQR2NnWkdGMFlTMXRiV3d0Ym05a1pUMGliVzhpSUhSeVlXNXpabTl5YlQwaWRISmhibk5zWVhSbEtETXlPVGt1TWl3d0tTSStQSFZ6WlNCa1lYUmhMV005SWpJNUlpQjRiR2x1YXpwb2NtVm1QU0lqVFVwWUxURTJMVlJGV0MxT0xUSTVJaTgrUEM5blBqeG5JR1JoZEdFdGJXMXNMVzV2WkdVOUltMXZJaUIwY21GdWMyWnZjbTA5SW5SeVlXNXpiR0YwWlNnek9UWTJMREFwSWo0OGRYTmxJR1JoZEdFdFl6MGlNakU1TUNJZ2VHeHBibXM2YUhKbFpqMGlJMDFLV0MweE5pMVVSVmd0VGkweU1Ua3dJaTgrUEM5blBqeG5JR1JoZEdFdGJXMXNMVzV2WkdVOUltMXBJaUIwY21GdWMyWnZjbTA5SW5SeVlXNXpiR0YwWlNnMU1qUXpMamdzTUNraVBqeDFjMlVnWkdGMFlTMWpQU0l4UkRRME5DSWdlR3hwYm1zNmFISmxaajBpSTAxS1dDMHhOaTFVUlZndFNTMHhSRFEwTkNJdlBqd3ZaejQ4WnlCa1lYUmhMVzF0YkMxdWIyUmxQU0p0YnlJZ2RISmhibk5tYjNKdFBTSjBjbUZ1YzJ4aGRHVW9OakF6TkM0NExEQXBJajQ4ZFhObElHUmhkR0V0WXowaU1qZ2lJSGhzYVc1ck9taHlaV1k5SWlOTlNsZ3RNVFl0VkVWWUxVNHRNamdpTHo0OEwyYytQR2NnWkdGMFlTMXRiV3d0Ym05a1pUMGliWE4xWWlJZ2RISmhibk5tYjNKdFBTSjBjbUZ1YzJ4aGRHVW9OalF5TXk0NExEQXBJajQ4WnlCa1lYUmhMVzF0YkMxdWIyUmxQU0p0YVNJK1BIVnpaU0JrWVhSaExXTTlJakZFTkRZd0lpQjRiR2x1YXpwb2NtVm1QU0lqVFVwWUxURTJMVlJGV0MxSkxURkVORFl3SWk4K1BDOW5QanhuSUdSaGRHRXRiVzFzTFc1dlpHVTlJbTFwSWlCMGNtRnVjMlp2Y20wOUluUnlZVzV6YkdGMFpTZzFNRElzTFRFMU1Da2djMk5oYkdVb01DNDNNRGNwSWo0OGRYTmxJR1JoZEdFdFl6MGlNVVEwTmpFaUlIaHNhVzVyT21oeVpXWTlJaU5OU2xndE1UWXRWRVZZTFVrdE1VUTBOakVpTHo0OEwyYytQQzluUGp4bklHUmhkR0V0Ylcxc0xXNXZaR1U5SW0xdklpQjBjbUZ1YzJadmNtMDlJblJ5WVc1emJHRjBaU2czTWpNeExEQXBJajQ4ZFhObElHUmhkR0V0WXowaU1rTWlJSGhzYVc1ck9taHlaV1k5SWlOTlNsZ3RNVFl0VkVWWUxVNHRNa01pTHo0OEwyYytQR2NnWkdGMFlTMXRiV3d0Ym05a1pUMGliWE4xWWlJZ2RISmhibk5tYjNKdFBTSjBjbUZ1YzJ4aGRHVW9OelkzTlM0M0xEQXBJajQ4WnlCa1lYUmhMVzF0YkMxdWIyUmxQU0p0YVNJK1BIVnpaU0JrWVhSaExXTTlJakZFTkRSRklpQjRiR2x1YXpwb2NtVm1QU0lqVFVwWUxURTJMVlJGV0MxSkxURkVORFJGSWk4K1BDOW5QanhuSUdSaGRHRXRiVzFzTFc1dlpHVTlJbTFwSWlCMGNtRnVjMlp2Y20wOUluUnlZVzV6YkdGMFpTZzFOaklzTFRFMU1Da2djMk5oYkdVb01DNDNNRGNwSWo0OGRYTmxJR1JoZEdFdFl6MGlNVVEwTmpFaUlIaHNhVzVyT21oeVpXWTlJaU5OU2xndE1UWXRWRVZZTFVrdE1VUTBOakVpTHo0OEwyYytQQzluUGp4bklHUmhkR0V0Ylcxc0xXNXZaR1U5SW0xdklpQjBjbUZ1YzJadmNtMDlJblJ5WVc1emJHRjBaU2c0TlRRekxEQXBJajQ4ZFhObElHUmhkR0V0WXowaU1qa2lJSGhzYVc1ck9taHlaV1k5SWlOTlNsZ3RNVFl0VkVWWUxVNHRNamtpTHo0OEwyYytQR2NnWkdGMFlTMXRiV3d0Ym05a1pUMGliVzhpSUhSeVlXNXpabTl5YlQwaWRISmhibk5zWVhSbEtEa3hOVFF1TWl3d0tTSStQSFZ6WlNCa1lYUmhMV005SWpKQ0lpQjRiR2x1YXpwb2NtVm1QU0lqVFVwWUxURTJMVlJGV0MxT0xUSkNJaTgrUEM5blBqeG5JR1JoZEdFdGJXMXNMVzV2WkdVOUltMXBJaUIwY21GdWMyWnZjbTA5SW5SeVlXNXpiR0YwWlNneE1ERTFOQzQwTERBcElqNDhkWE5sSUdSaGRHRXRZejBpTVVRMlJrTWlJSGhzYVc1ck9taHlaV1k5SWlOTlNsZ3RNVFl0VkVWWUxVa3RNVVEyUmtNaUx6NDhMMmMrUEdjZ1pHRjBZUzF0Yld3dGJtOWtaVDBpVkdWWVFYUnZiU0lnWkdGMFlTMXRhbmd0ZEdWNFkyeGhjM005SWs5U1JDSWdkSEpoYm5ObWIzSnRQU0owY21GdWMyeGhkR1VvTVRBM09UUXVOQ3d3S1NJK1BHY2daR0YwWVMxdGJXd3RibTlrWlQwaWJXOGlJSFJ5WVc1elptOXliVDBpZEhKaGJuTnNZWFJsS0RBZ0xUQXVOU2tpUGp4MWMyVWdaR0YwWVMxalBTSTFRaUlnZUd4cGJtczZhSEpsWmowaUkwMUtXQzB4TmkxVVJWZ3RURTh0TlVJaUx6NDhMMmMrUEM5blBqeG5JR1JoZEdFdGJXMXNMVzV2WkdVOUltMXpkV0lpSUhSeVlXNXpabTl5YlQwaWRISmhibk5zWVhSbEtERXhNalkyTGpRc01Da2lQanhuSUdSaGRHRXRiVzFzTFc1dlpHVTlJbTFwSWo0OGRYTmxJR1JoZEdFdFl6MGlNVVEwTlVZaUlIaHNhVzVyT21oeVpXWTlJaU5OU2xndE1UWXRWRVZZTFVrdE1VUTBOVVlpTHo0OEwyYytQR2NnWkdGMFlTMXRiV3d0Ym05a1pUMGliV2tpSUhSeVlXNXpabTl5YlQwaWRISmhibk5zWVhSbEtEUTROQ3d0TVRVd0tTQnpZMkZzWlNnd0xqY3dOeWtpUGp4MWMyVWdaR0YwWVMxalBTSXhSRFEyTVNJZ2VHeHBibXM2YUhKbFpqMGlJMDFLV0MweE5pMVVSVmd0U1MweFJEUTJNU0l2UGp3dlp6NDhMMmMrUEdjZ1pHRjBZUzF0Yld3dGJtOWtaVDBpYlc4aUlIUnlZVzV6Wm05eWJUMGlkSEpoYm5Oc1lYUmxLREV5TWpjM0xqa3NNQ2tpUGp4MWMyVWdaR0YwWVMxalBTSXlRaUlnZUd4cGJtczZhSEpsWmowaUkwMUtXQzB4TmkxVVJWZ3RUaTB5UWlJdlBqd3ZaejQ4WnlCa1lYUmhMVzF0YkMxdWIyUmxQU0p0YVNJZ2RISmhibk5tYjNKdFBTSjBjbUZ1YzJ4aGRHVW9NVE15TnpndU1Td3dLU0krUEhWelpTQmtZWFJoTFdNOUlqRkVOa1pGSWlCNGJHbHVhenBvY21WbVBTSWpUVXBZTFRFMkxWUkZXQzFKTFRGRU5rWkZJaTgrUEM5blBqeG5JR1JoZEdFdGJXMXNMVzV2WkdVOUltMTFibVJsY2lJZ2RISmhibk5tYjNKdFBTSjBjbUZ1YzJ4aGRHVW9NVE01T0RjdU9Dd3dLU0krUEdjZ1pHRjBZUzF0Yld3dGJtOWtaVDBpYlc4aVBqeDFjMlVnWkdGMFlTMWpQU0kyUkNJZ2VHeHBibXM2YUhKbFpqMGlJMDFLV0MweE5pMVVSVmd0VGkwMlJDSXZQangxYzJVZ1pHRjBZUzFqUFNJMk1TSWdlR3hwYm1zNmFISmxaajBpSTAxS1dDMHhOaTFVUlZndFRpMDJNU0lnZEhKaGJuTm1iM0p0UFNKMGNtRnVjMnhoZEdVb09ETXpMREFwSWk4K1BIVnpaU0JrWVhSaExXTTlJamM0SWlCNGJHbHVhenBvY21WbVBTSWpUVXBZTFRFMkxWUkZXQzFPTFRjNElpQjBjbUZ1YzJadmNtMDlJblJ5WVc1emJHRjBaU2d4TXpNekxEQXBJaTgrUEM5blBqeG5JR1JoZEdFdGJXMXNMVzV2WkdVOUlsUmxXRUYwYjIwaUlIUnlZVzV6Wm05eWJUMGlkSEpoYm5Oc1lYUmxLRGMwTXk0MUxDMDJNVEVwSUhOallXeGxLREF1TnpBM0tTSWdaR0YwWVMxdGFuZ3RkR1Y0WTJ4aGMzTTlJazlTUkNJK1BHY2daR0YwWVMxdGJXd3RibTlrWlQwaWJXa2lQangxYzJVZ1pHRjBZUzFqUFNJeFJEUTBSU0lnZUd4cGJtczZhSEpsWmowaUkwMUtXQzB4TmkxVVJWZ3RTUzB4UkRRMFJTSXZQand2Wno0OEwyYytQQzluUGp4bklHUmhkR0V0Ylcxc0xXNXZaR1U5SW0xcElpQjBjbUZ1YzJadmNtMDlJblJ5WVc1emJHRjBaU2d4TmpBeE5TNDBMREFwSWo0OGRYTmxJR1JoZEdFdFl6MGlNVVEwTkRRaUlIaHNhVzVyT21oeVpXWTlJaU5OU2xndE1UWXRWRVZZTFVrdE1VUTBORFFpTHo0OEwyYytQR2NnWkdGMFlTMXRiV3d0Ym05a1pUMGliVzhpSUhSeVlXNXpabTl5YlQwaWRISmhibk5zWVhSbEtERTJPREEyTGpRc01Da2lQangxYzJVZ1pHRjBZUzFqUFNJeU9DSWdlR3hwYm1zNmFISmxaajBpSTAxS1dDMHhOaTFVUlZndFRpMHlPQ0l2UGp3dlp6NDhaeUJrWVhSaExXMXRiQzF1YjJSbFBTSnRjM1ZpSWlCMGNtRnVjMlp2Y20wOUluUnlZVzV6YkdGMFpTZ3hOekU1TlM0MExEQXBJajQ4WnlCa1lYUmhMVzF0YkMxdWIyUmxQU0p0YVNJK1BIVnpaU0JrWVhSaExXTTlJakZFTkRZd0lpQjRiR2x1YXpwb2NtVm1QU0lqVFVwWUxURTJMVlJGV0MxSkxURkVORFl3SWk4K1BDOW5QanhuSUdSaGRHRXRiVzFzTFc1dlpHVTlJbFJsV0VGMGIyMGlJSFJ5WVc1elptOXliVDBpZEhKaGJuTnNZWFJsS0RVd01pd3RNVFV3S1NCelkyRnNaU2d3TGpjd055a2lJR1JoZEdFdGJXcDRMWFJsZUdOc1lYTnpQU0pQVWtRaVBqeG5JR1JoZEdFdGJXMXNMVzV2WkdVOUltMXBJajQ4ZFhObElHUmhkR0V0WXowaU1VUTBOakVpSUhoc2FXNXJPbWh5WldZOUlpTk5TbGd0TVRZdFZFVllMVWt0TVVRME5qRWlMejQ4TDJjK1BHY2daR0YwWVMxdGJXd3RibTlrWlQwaWJXOGlJSFJ5WVc1elptOXliVDBpZEhKaGJuTnNZWFJsS0RNMk1Td3dLU0krUEhWelpTQmtZWFJoTFdNOUlqSkNJaUI0YkdsdWF6cG9jbVZtUFNJalRVcFlMVEUyTFZSRldDMU9MVEpDSWk4K1BDOW5QanhuSUdSaGRHRXRiVzFzTFc1dlpHVTlJbTF1SWlCMGNtRnVjMlp2Y20wOUluUnlZVzV6YkdGMFpTZ3hNVE01TERBcElqNDhkWE5sSUdSaGRHRXRZejBpTXpFaUlIaHNhVzVyT21oeVpXWTlJaU5OU2xndE1UWXRWRVZZTFU0dE16RWlMejQ4TDJjK1BDOW5Qand2Wno0OFp5QmtZWFJoTFcxdGJDMXViMlJsUFNKdGJ5SWdkSEpoYm5ObWIzSnRQU0owY21GdWMyeGhkR1VvTVRnNU1EWXVOQ3d3S1NJK1BIVnpaU0JrWVhSaExXTTlJakpESWlCNGJHbHVhenBvY21WbVBTSWpUVXBZTFRFMkxWUkZXQzFPTFRKRElpOCtQQzluUGp4bklHUmhkR0V0Ylcxc0xXNXZaR1U5SW0xcElpQjBjbUZ1YzJadmNtMDlJblJ5WVc1emJHRjBaU2d4T1RNMU1TNHhMREFwSWo0OGRYTmxJR1JoZEdFdFl6MGlNVVEwTkVVaUlIaHNhVzVyT21oeVpXWTlJaU5OU2xndE1UWXRWRVZZTFVrdE1VUTBORVVpTHo0OEwyYytQR2NnWkdGMFlTMXRiV3d0Ym05a1pUMGliVzhpSUhSeVlXNXpabTl5YlQwaWRISmhibk5zWVhSbEtERTVPRGd3TGpFc01Da2lQangxYzJVZ1pHRjBZUzFqUFNJeU9TSWdlR3hwYm1zNmFISmxaajBpSTAxS1dDMHhOaTFVUlZndFRpMHlPU0l2UGp3dlp6NDhaeUJrWVhSaExXMXRiQzF1YjJSbFBTSnRieUlnZEhKaGJuTm1iM0p0UFNKMGNtRnVjMnhoZEdVb01qQTBPVEV1TXl3d0tTSStQSFZ6WlNCa1lYUmhMV005SWpJeU1USWlJSGhzYVc1ck9taHlaV1k5SWlOTlNsZ3RNVFl0VkVWWUxVNHRNakl4TWlJdlBqd3ZaejQ4WnlCa1lYUmhMVzF0YkMxdWIyUmxQU0p0YVNJZ2RISmhibk5tYjNKdFBTSjBjbUZ1YzJ4aGRHVW9NakUwT1RFdU5Td3dLU0krUEhWelpTQmtZWFJoTFdNOUlqRkVORFEwSWlCNGJHbHVhenBvY21WbVBTSWpUVXBZTFRFMkxWUkZXQzFKTFRGRU5EUTBJaTgrUEM5blBqeG5JR1JoZEdFdGJXMXNMVzV2WkdVOUltMXZJaUIwY21GdWMyWnZjbTA5SW5SeVlXNXpiR0YwWlNneU1qSTRNaTQxTERBcElqNDhkWE5sSUdSaGRHRXRZejBpTWpnaUlIaHNhVzVyT21oeVpXWTlJaU5OU2xndE1UWXRWRVZZTFU0dE1qZ2lMejQ4TDJjK1BHY2daR0YwWVMxdGJXd3RibTlrWlQwaWJYTjFZaUlnZEhKaGJuTm1iM0p0UFNKMGNtRnVjMnhoZEdVb01qSTJOekV1TlN3d0tTSStQR2NnWkdGMFlTMXRiV3d0Ym05a1pUMGliV2tpUGp4MWMyVWdaR0YwWVMxalBTSXhSRFEyTUNJZ2VHeHBibXM2YUhKbFpqMGlJMDFLV0MweE5pMVVSVmd0U1MweFJEUTJNQ0l2UGp3dlp6NDhaeUJrWVhSaExXMXRiQzF1YjJSbFBTSnRhU0lnZEhKaGJuTm1iM0p0UFNKMGNtRnVjMnhoZEdVb05UQXlMQzB4TlRBcElITmpZV3hsS0RBdU56QTNLU0krUEhWelpTQmtZWFJoTFdNOUlqRkVORFl4SWlCNGJHbHVhenBvY21WbVBTSWpUVXBZTFRFMkxWUkZXQzFKTFRGRU5EWXhJaTgrUEM5blBqd3ZaejQ4WnlCa1lYUmhMVzF0YkMxdWIyUmxQU0p0YnlJZ2RISmhibk5tYjNKdFBTSjBjbUZ1YzJ4aGRHVW9Nak0wTnpndU9Dd3dLU0krUEhWelpTQmtZWFJoTFdNOUlqSkRJaUI0YkdsdWF6cG9jbVZtUFNJalRVcFlMVEUyTFZSRldDMU9MVEpESWk4K1BDOW5QanhuSUdSaGRHRXRiVzFzTFc1dlpHVTlJbTF6ZFdJaUlIUnlZVzV6Wm05eWJUMGlkSEpoYm5Oc1lYUmxLREl6T1RJekxqUXNNQ2tpUGp4bklHUmhkR0V0Ylcxc0xXNXZaR1U5SW0xcElqNDhkWE5sSUdSaGRHRXRZejBpTVVRME5FVWlJSGhzYVc1ck9taHlaV1k5SWlOTlNsZ3RNVFl0VkVWWUxVa3RNVVEwTkVVaUx6NDhMMmMrUEdjZ1pHRjBZUzF0Yld3dGJtOWtaVDBpYldraUlIUnlZVzV6Wm05eWJUMGlkSEpoYm5Oc1lYUmxLRFUyTWl3dE1UVXdLU0J6WTJGc1pTZ3dMamN3TnlraVBqeDFjMlVnWkdGMFlTMWpQU0l4UkRRMk1TSWdlR3hwYm1zNmFISmxaajBpSTAxS1dDMHhOaTFVUlZndFNTMHhSRFEyTVNJdlBqd3ZaejQ4TDJjK1BHY2daR0YwWVMxdGJXd3RibTlrWlQwaWJXOGlJSFJ5WVc1elptOXliVDBpZEhKaGJuTnNZWFJsS0RJME56a3dMamNzTUNraVBqeDFjMlVnWkdGMFlTMWpQU0l5T1NJZ2VHeHBibXM2YUhKbFpqMGlJMDFLV0MweE5pMVVSVmd0VGkweU9TSXZQand2Wno0OFp5QmtZWFJoTFcxdGJDMXViMlJsUFNKVVpWaEJkRzl0SWlCa1lYUmhMVzFxZUMxMFpYaGpiR0Z6Y3owaVQxSkVJaUIwY21GdWMyWnZjbTA5SW5SeVlXNXpiR0YwWlNneU5URTNPUzQzTERBcElqNDhaeUJrWVhSaExXMXRiQzF1YjJSbFBTSnRieUlnZEhKaGJuTm1iM0p0UFNKMGNtRnVjMnhoZEdVb01DQXRNQzQxS1NJK1BIVnpaU0JrWVhSaExXTTlJalZFSWlCNGJHbHVhenBvY21WbVBTSWpUVXBZTFRFMkxWUkZXQzFNVHkwMVJDSXZQand2Wno0OEwyYytQQzluUGp3dlp6NDhMM04yWno0PSIsCgkiUmVhbFZpZXdTaXplSnNvbiIgOiAie1wiaGVpZ2h0XCI6NjU4LFwid2lkdGhcIjo5MDM2fSIKfQo="/>
    </extobj>
    <extobj name="2384804F-3998-4D57-9195-F3826E402611-9">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10">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11">
      <extobjdata type="2384804F-3998-4D57-9195-F3826E402611" data="ewoJIkltZ1NldHRpbmdKc29uIiA6ICJ7XCJoZWlnaHRcIjo0MS4wNzE0Mjg1NzE0Mjg1NyxcIndpZHRoXCI6MjcxLjQyODU3MTQyODU3MTR9IiwKCSJMYXRleCIgOiAiXFxiZWdpbntlcXVhdGlvbn1cbmZfe0dfQ30oZykgPSBcXGludF8wXlxcaW5mdHkgXFxmcmFjezF9e3h9IFxcLCBmX3tHX1J9XFxCaWcoXFxmcmFje2d9e3h9XFxCaWcpIFxcLCBmX3tHX0x9KHgpIFxcLCBkeFxuXFxlbmR7ZXF1YXRpb259XG4iLAoJIkxhdGV4SW1nQmFzZTY0IiA6ICJQSE4yWnlCNGJXeHVjejBpYUhSMGNEb3ZMM2QzZHk1M015NXZjbWN2TWpBd01DOXpkbWNpSUhkcFpIUm9QU0l6TkM0NE1ERmxlQ0lnYUdWcFoyaDBQU0kxTGpJek1tVjRJaUJ5YjJ4bFBTSnBiV2NpSUdadlkzVnpZV0pzWlQwaVptRnNjMlVpSUhacFpYZENiM2c5SWpBZ0xURTBNREF1TmlBeE5UTTRNaTR5SURJek1USXVOU0lnZUcxc2JuTTZlR3hwYm1zOUltaDBkSEE2THk5M2QzY3Vkek11YjNKbkx6RTVPVGt2ZUd4cGJtc2lJR0Z5YVdFdGFHbGtaR1Z1UFNKMGNuVmxJaUJ6ZEhsc1pUMGlkbVZ5ZEdsallXd3RZV3hwWjI0NklDMHlMakEyTTJWNE95QnRZWGd0ZDJsa2RHZzZJRGs0SlRzaVBqeGtaV1p6UGp4d1lYUm9JR2xrUFNKTlNsZ3RNaT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5TFZSRldDMUpMVEZFTkROQ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t5SURZMU9TQTBOekVnTmpVMlZEUXhPQ0EyTkROVU16VTNJRFl4TlZReU9UUWdOVFkzVkRJek5pQTBPVFpVTVRnNUlETTVORlF4TlRnZ01qWXdVVEUxTmlBeU5ESWdNVFUySURJeU1WRXhOVFlnTVRjeklERTNNQ0F4TXpaVU1qQTJJRGM1VkRJMU5pQTBOVlF6TURnZ01qaFVNelV6SURJMFVUUXdOeUF5TkNBME5USWdORGRVTlRFMElERXdObEUxTVRjZ01URTBJRFV5T1NBeE5qRlVOVFF4SURJeE5GRTFOREVnTWpJeUlEVXlPQ0F5TWpSVU5EWTRJREl5TjBnME16RlJOREkxSURJek15QTBNalVnTWpNMVZEUXlOeUF5TlRSUk5ETXhJREkyTnlBME16Y2dNamN6U0RRMU5GRTBPVFFnTWpjeElEVTVOQ0F5TnpGUk5qTTBJREkzTVNBMk5Ua2dNamN4VkRZNU5TQXlOekpVTnpBM0lESTNNbEUzTWpFZ01qY3lJRGN5TVNBeU5qTlJOekl4SURJMk1TQTNNVGtnTWpRNVVUY3hOQ0F5TXpBZ056QTVJREl5T0ZFM01EWWdNakkzSURZNU5DQXlNamRSTmpjMElESXlOeUEyTlRNZ01qSTBVVFkwTmlBeU1qRWdOalF6SURJeE5WUTJNamtnTVRZMFVUWXlNQ0F4TXpFZ05qRTBJREV3T0ZFMU9Ea2dOaUExT0RZZ00xRTFPRFFnTVNBMU9ERWdNVkUxTnpFZ01TQTFOVE1nTWpGVU5UTXdJRFV5VVRVek1DQTFNeUExTWpnZ05USlVOVEl5SURRM1VUUTBPQ0F0TWpJZ016SXlJQzB5TWxFeU1ERWdMVEl5SURFeU5pQTFOVlExTUNBeU5USmFJaTgrUEhCaGRHZ2dhV1E5SWsxS1dDMHlMVlJGV0MxSkxURkVORE0ySWlCa1BTSk5OVEFnTWpVeVVUVXdJRE0yTnlBeE1UY2dORGN6VkRJNE5pQTJOREZVTkRrd0lEY3dORkUxT0RBZ056QTBJRFl6TXlBMk5UTlJOalF5SURZME15QTJORGdnTmpNMlZEWTFOaUEyTWpaTU5qVTNJRFl5TTFFMk5qQWdOakl6SURZNE5DQTJORGxSTmpreElEWTFOU0EyT1RrZ05qWXpWRGN4TlNBMk56bFVOekkxSURZNU1FdzNOREFnTnpBMVNEYzBObEUzTmpBZ056QTFJRGMyTUNBMk9UaFJOell3SURZNU5DQTNNamdnTlRZeFVUWTVNaUEwTWpJZ05qa3lJRFF5TVZFMk9UQWdOREUySURZNE55QTBNVFZVTmpZNUlEUXhNMGcyTlROUk5qUTNJRFF4T1NBMk5EY2dOREl5VVRZME55QTBNak1nTmpRNElEUXlPVlEyTlRBZ05EUTVWRFkxTVNBME9ERlJOalV4SURVMU1pQTJNVGtnTmpBMVZEVXhNQ0EyTlRsUk5EZzBJRFkxT1NBME5UUWdOalV5VkRNNE1pQTJNamhVTWprNUlEVTNNbFF5TWpZZ05EYzVVVEU1TkNBME1qSWdNVGMxSURNME5sUXhOVFlnTWpJeVVURTFOaUF4TURnZ01qTXlJRFU0VVRJNE1DQXlOQ0F6TlRBZ01qUlJORFF4SURJMElEVXhNaUE1TWxRMk1EWWdNalF3VVRZeE1DQXlOVE1nTmpFeUlESTFOVlEyTWpnZ01qVTNVVFkwT0NBeU5UY2dOalE0SURJME9GRTJORGdnTWpReklEWTBOeUF5TXpsUk5qRTRJREV6TWlBMU1qTWdOVFZVTXpFNUlDMHlNbEV5TURZZ0xUSXlJREV5T0NBMU0xUTFNQ0F5TlRK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pMVEZFTkRVMElpQmtQU0pOTXpFeElEUXpVVEk1TmlBek1DQXlOamNnTVRWVU1qQTJJREJSTVRReklEQWdNVEExSURRMVZEWTJJREUyTUZFMk5pQXlOalVnTVRReklETTFNMVF6TVRRZ05EUXlVVE0yTVNBME5ESWdOREF4SURNNU5FdzBNRFFnTXprNFVUUXdOaUEwTURFZ05EQTVJRFF3TkZRME1UZ2dOREV5VkRRek1TQTBNVGxVTkRRM0lEUXlNbEUwTmpFZ05ESXlJRFEzTUNBME1UTlVORGd3SURNNU5GRTBPREFnTXpjNUlEUXlNeUF4TlRKVU16WXpJQzA0TUZFek5EVWdMVEV6TkNBeU9EWWdMVEUyT1ZReE5URWdMVEl3TlZFeE1DQXRNakExSURFd0lDMHhNemRSTVRBZ0xURXhNU0F5T0NBdE9URlVOelFnTFRjeFVUZzVJQzAzTVNBeE1ESWdMVGd3VkRFeE5pQXRNVEV4VVRFeE5pQXRNVEl4SURFeE5DQXRNVE13VkRFd055QXRNVFEwVkRrNUlDMHhOVFJVT1RJZ0xURTJNa3c1TUNBdE1UWTBTRGt4VVRFd01TQXRNVFkzSURFMU1TQXRNVFkzVVRFNE9TQXRNVFkzSURJeE1TQXRNVFUxVVRJek5DQXRNVFEwSURJMU5DQXRNVEl5VkRJNE1pQXROelZSTWpnNElDMDFOaUF5T1RnZ0xURXpVVE14TVNBek5TQXpNVEVnTkROYVRUTTROQ0F6TWpoTU16Z3dJRE16T1ZFek56Y2dNelV3SURNM05TQXpOVFJVTXpZNUlETTJPRlF6TlRrZ016Z3lWRE0wTmlBek9UTlVNekk0SURRd01sUXpNRFlnTkRBMVVUSTJNaUEwTURVZ01qSXhJRE0xTWxFeE9URWdNekV6SURFM01TQXlNek5VTVRVeElERXhOMUV4TlRFZ016Z2dNakV6SURNNFVUSTJPU0F6T0NBek1qTWdNVEE0VERNek1TQXhNVGhNTXpnM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xWUkZXQzFPTFRJeU1VVWlJR1E5SWswMU5TQXlNVGRSTlRVZ016QTFJREV4TVNBek56TlVNalUwSURRME1sRXpORElnTkRReUlEUXhPU0F6T0RGUk5EVTNJRE0xTUNBME9UTWdNekF6VERVd055QXlPRFJNTlRFMElESTVORkUyTVRnZ05EUXlJRGMwTnlBME5ESlJPRE16SURRME1pQTRPRGdnTXpjMFZEazBOQ0F5TVRSUk9UUTBJREV5T0NBNE9Ea2dOVGxVTnpReklDMHhNVkUyTlRjZ0xURXhJRFU0TUNBMU1GRTFORElnT0RFZ05UQTJJREV5T0V3ME9USWdNVFEzVERRNE5TQXhNemRSTXpneElDMHhNU0F5TlRJZ0xURXhVVEUyTmlBdE1URWdNVEV4SURVM1ZEVTFJREl4TjFwTk9UQTNJREl4TjFFNU1EY2dNamcxSURnMk9TQXpOREZVTnpZeElETTVOMUUzTkRBZ016azNJRGN5TUNBek9USlVOamd5SURNM09GUTJORGdnTXpVNVZEWXhPU0F6TXpWVU5UazBJRE14TUZRMU56UWdNamcxVkRVMU9TQXlOak5VTlRRNElESTBOa3cxTkRNZ01qTTRURFUzTkNBeE9UaFJOakExSURFMU9DQTJNaklnTVRNNFZEWTJOQ0E1TkZRM01UUWdOakZVTnpZMUlEVXhVVGd5TnlBMU1TQTROamNnTVRBd1ZEa3dOeUF5TVRkYVRUa3lJREl4TkZFNU1pQXhORFVnTVRNeElEZzVWREl6T1NBek0xRXpOVGNnTXpNZ05EVTJJREU1TTB3ME1qVWdNak16VVRNMk5DQXpNVElnTXpNMElETXpOMUV5T0RVZ016Z3dJREl6TXlBek9EQlJNVGN4SURNNE1DQXhNeklnTXpNeFZEa3lJREl4TkZvaUx6NDhjR0YwYUNCcFpEMGlUVXBZTFRJ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l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kxVVJWZ3RTUzB4UkRRME5TSWdaRDBpVFRJek1DQTJNemRSTWpBeklEWXpOeUF4T1RnZ05qTTRWREU1TXlBMk5EbFJNVGt6SURZM05pQXlNRFFnTmpneVVUSXdOaUEyT0RNZ016YzRJRFk0TTFFMU5UQWdOamd5SURVMk5DQTJPREJSTmpJd0lEWTNNaUEyTlRnZ05qVXlWRGN4TWlBMk1EWlVOek16SURVMk0xUTNNemtnTlRJNVVUY3pPU0EwT0RRZ056RXdJRFEwTlZRMk5ETWdNemcxVkRVM05pQXpOVEZVTlRNNElETXpPRXcxTkRVZ016TXpVVFl4TWlBeU9UVWdOakV5SURJeU0xRTJNVElnTWpFeUlEWXdOeUF4TmpKVU5qQXlJRGd3VmpjeFVUWXdNaUExTXlBMk1ETWdORE5VTmpFMElESTFWRFkwTUNBeE5sRTJOamdnTVRZZ05qZzJJRE00VkRjeE1pQTROVkUzTVRjZ09Ua2dOekl3SURFd01sUTNNelVnTVRBMVVUYzFOU0F4TURVZ056VTFJRGt6VVRjMU5TQTNOU0EzTXpFZ016WlJOamt6SUMweU1TQTJOREVnTFRJeFNEWXpNbEUxTnpFZ0xUSXhJRFV6TVNBMFZEUTROeUE0TWxFME9EY2dNVEE1SURVd01pQXhOalpVTlRFM0lESXpPVkUxTVRjZ01qa3dJRFEzTkNBek1UTlJORFU1SURNeU1DQTBORGtnTXpJeFZETTNPQ0F6TWpOSU16QTVUREkzTnlBeE9UTlJNalEwSURZeElESTBOQ0ExT1ZFeU5EUWdOVFVnTWpRMUlEVTBWREkxTWlBMU1GUXlOamtnTkRoVU16QXlJRFEyU0RNek0xRXpNemtnTXpnZ016TTVJRE0zVkRNek5pQXhPVkV6TXpJZ05pQXpNallnTUVnek1URlJNamMxSURJZ01UZ3dJREpSTVRRMklESWdNVEUzSURKVU56RWdNbFExTUNBeFVUTXpJREVnTXpNZ01UQlJNek1nTVRJZ016WWdNalJSTkRFZ05ETWdORFlnTkRWUk5UQWdORFlnTmpFZ05EWklOamRST1RRZ05EWWdNVEkzSURRNVVURTBNU0ExTWlBeE5EWWdOakZSTVRRNUlEWTFJREl4T0NBek16bFVNamczSURZeU9GRXlPRGNnTmpNMUlESXpNQ0EyTXpkYVRUWXpNQ0ExTlRSUk5qTXdJRFU0TmlBMk1Ea2dOakE0VkRVeU15QTJNelpSTlRJeElEWXpOaUExTURBZ05qTTJWRFEyTWlBMk16ZElORFF3VVRNNU15QTJNemNnTXpnMklEWXlOMUV6T0RVZ05qSTBJRE0xTWlBME9UUlVNekU1SURNMk1WRXpNVGtnTXpZd0lETTRPQ0F6TmpCUk5EWTJJRE0yTVNBME9USWdNelkzVVRVMU5pQXpOemNnTlRreUlEUXlObEUyTURnZ05EUTVJRFl4T1NBME9EWlVOak13SURVMU5Gb2lMejQ4Y0dGMGFDQnBaRDBpVFVwWUxUSXRWRVZZTFV4UExUSTRJaUJrUFNKTk1UZ3dJRGsyVkRFNE1DQXlOVEJVTWpBMUlEVTBNVlF5TmpZZ056Y3dWRE0xTXlBNU5EUlVORFEwSURFd05qbFVOVEkzSURFeE5UQklOVFUxVVRVMk1TQXhNVFEwSURVMk1TQXhNVFF4VVRVMk1TQXhNVE0zSURVME5TQXhNVEl3VkRVd05DQXhNRGN5VkRRME55QTVPVFZVTXpnMklEZzNPRlF6TXpBZ056SXhWREk0T0NBMU1UTlVNamN5SURJMU1WRXlOeklnTVRNeklESTRNQ0ExTmxFeU9UTWdMVGczSURNeU5pQXRNakE1VkRNNU9TQXROREExVkRRM05TQXROVE14VkRVek5pQXROakE1VkRVMk1TQXROalF3VVRVMk1TQXROalF6SURVMU5TQXROalE1U0RVeU4xRTBPRE1nTFRZeE1pQTBORE1nTFRVMk9GUXpOVE1nTFRRME0xUXlOallnTFRJM01GUXlNRFVnTFRReFdpSXZQanh3WVhSb0lHbGtQU0pOU2xndE1pMVVSVmd0VEU4dE1qa2lJR1E5SWswek5TQXhNVE00VVRNMUlERXhOVEFnTlRFZ01URTFNRWcxTmtnMk9WRXhNVE1nTVRFeE15QXhOVE1nTVRBMk9WUXlORE1nT1RRMFZETXpNQ0EzTnpGVU16a3hJRFUwTVZRME1UWWdNalV3VkRNNU1TQXROREJVTXpNd0lDMHlOekJVTWpReklDMDBORE5VTVRVeUlDMDFOamhVTmprZ0xUWTBPVWcxTmxFME15QXROalE1SURNNUlDMDJORGRVTXpVZ0xUWXpOMUUyTlNBdE5qQTNJREV4TUNBdE5UUTRVVEk0TXlBdE16RTJJRE14TmlBMU5sRXpNalFnTVRNeklETXlOQ0F5TlRGUk16STBJRE0yT0NBek1UWWdORFExVVRJM09DQTROemNnTkRnZ01URXlNMUV6TmlBeE1UTTNJRE0xSURFeE16aGFJaTgrUEhCaGRHZ2dhV1E5SWsxS1dDMHl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NeUlnZUd4cGJtczZhSEpsWmowaUkwMUtXQzB5TFZSRldDMUpMVEZFTkRVeklpOCtQQzluUGp4bklHUmhkR0V0Ylcxc0xXNXZaR1U5SWxSbFdFRjBiMjBpSUhSeVlXNXpabTl5YlQwaWRISmhibk5zWVhSbEtEVXlNeXd0TVRVd0tTQnpZMkZzWlNnd0xqY3dOeWtpSUdSaGRHRXRiV3A0TFhSbGVHTnNZWE56UFNKUFVrUWlQanhuSUdSaGRHRXRiVzFzTFc1dlpHVTlJbTF6ZFdJaVBqeG5JR1JoZEdFdGJXMXNMVzV2WkdVOUltMXBJajQ4ZFhObElHUmhkR0V0WXowaU1VUTBNMEVpSUhoc2FXNXJPbWh5WldZOUlpTk5TbGd0TWkxVVJWZ3RTUzB4UkRRelFTSXZQand2Wno0OFp5QmtZWFJoTFcxdGJDMXViMlJsUFNKdGFTSWdkSEpoYm5ObWIzSnRQU0owY21GdWMyeGhkR1VvT0RFNUxDMHhOVEFwSUhOallXeGxLREF1TnpBM0tTSStQSFZ6WlNCa1lYUmhMV005SWpGRU5ETTJJaUI0YkdsdWF6cG9jbVZtUFNJalRVcFlMVEl0VkVWWUxVa3RNVVEwTXpZaUx6NDhMMmMrUEM5blBqd3ZaejQ4TDJjK1BHY2daR0YwWVMxdGJXd3RibTlrWlQwaWJXOGlJSFJ5WVc1elptOXliVDBpZEhKaGJuTnNZWFJsS0RFMU5qY3VOU3d3S1NJK1BIVnpaU0JrWVhSaExXTTlJakk0SWlCNGJHbHVhenBvY21WbVBTSWpUVXBZTFRJdFZFVllMVTR0TWpnaUx6NDhMMmMrUEdjZ1pHRjBZUzF0Yld3dGJtOWtaVDBpYldraUlIUnlZVzV6Wm05eWJUMGlkSEpoYm5Oc1lYUmxLREU1TlRZdU5Td3dLU0krUEhWelpTQmtZWFJoTFdNOUlqRkVORFUwSWlCNGJHbHVhenBvY21WbVBTSWpUVXBZTFRJdFZFVllMVWt0TVVRME5UUWlMejQ4TDJjK1BHY2daR0YwWVMxdGJXd3RibTlrWlQwaWJXOGlJSFJ5WVc1elptOXliVDBpZEhKaGJuTnNZWFJsS0RJME16TXVOU3d3S1NJK1BIVnpaU0JrWVhSaExXTTlJakk1SWlCNGJHbHVhenBvY21WbVBTSWpUVXBZTFRJdFZFVllMVTR0TWpraUx6NDhMMmMrUEdjZ1pHRjBZUzF0Yld3dGJtOWtaVDBpYlc4aUlIUnlZVzV6Wm05eWJUMGlkSEpoYm5Oc1lYUmxLRE14TURBdU15d3dLU0krUEhWelpTQmtZWFJoTFdNOUlqTkVJaUI0YkdsdWF6cG9jbVZtUFNJalRVcFlMVEl0VkVWWUxVNHRNMFFpTHo0OEwyYytQR2NnWkdGMFlTMXRiV3d0Ym05a1pUMGliWE4xWW5OMWNDSWdkSEpoYm5ObWIzSnRQU0owY21GdWMyeGhkR1VvTkRFMU5pd3dLU0krUEdjZ1pHRjBZUzF0Yld3dGJtOWtaVDBpYlc4aUlIUnlZVzV6Wm05eWJUMGlkSEpoYm5Oc1lYUmxLREFnTVNraVBqeDFjMlVnWkdGMFlTMWpQU0l5TWpKQ0lpQjRiR2x1YXpwb2NtVm1QU0lqVFVwWUxUSXRWRVZZTFV4UExUSXlNa0lpTHo0OEwyYytQR2NnWkdGMFlTMXRiV3d0Ym05a1pUMGliV2tpSUhSeVlXNXpabTl5YlQwaWRISmhibk5zWVhSbEtERXdORFl1TkN3eE1EZzRMakVwSUhOallXeGxLREF1TnpBM0tTSStQSFZ6WlNCa1lYUmhMV005SWpJeU1VVWlJSGhzYVc1ck9taHlaV1k5SWlOTlNsZ3RNaTFVUlZndFRpMHlNakZGSWk4K1BDOW5QanhuSUdSaGRHRXRiVzFzTFc1dlpHVTlJbTF1SWlCMGNtRnVjMlp2Y20wOUluUnlZVzV6YkdGMFpTZzFPRGtzTFRnNU5pNDBLU0J6WTJGc1pTZ3dMamN3TnlraVBqeDFjMlVnWkdGMFlTMWpQU0l6TUNJZ2VHeHBibXM2YUhKbFpqMGlJMDFLV0MweUxWUkZXQzFPTFRNd0lpOCtQQzluUGp3dlp6NDhaeUJrWVhSaExXMXRiQzF1YjJSbFBTSnRabkpoWXlJZ2RISmhibk5tYjNKdFBTSjBjbUZ1YzJ4aGRHVW9OakV5Tmk0eUxEQXBJajQ4WnlCa1lYUmhMVzF0YkMxdWIyUmxQU0p0YmlJZ2RISmhibk5tYjNKdFBTSjBjbUZ1YzJ4aGRHVW9NalUyTERZM05pa2lQangxYzJVZ1pHRjBZUzFqUFNJek1TSWdlR3hwYm1zNmFISmxaajBpSTAxS1dDMHlMVlJGV0MxT0xUTXhJaTgrUEM5blBqeG5JR1JoZEdFdGJXMXNMVzV2WkdVOUltMXBJaUIwY21GdWMyWnZjbTA5SW5SeVlXNXpiR0YwWlNneU1qQXNMVFk0TmlraVBqeDFjMlVnWkdGMFlTMWpQU0l4UkRRMk5TSWdlR3hwYm1zNmFISmxaajBpSTAxS1dDMHlMVlJGV0MxSkxURkVORFkxSWk4K1BDOW5Qanh5WldOMElIZHBaSFJvUFNJM056SWlJR2hsYVdkb2REMGlOakFpSUhnOUlqRXlNQ0lnZVQwaU1qSXdJaTgrUEM5blBqeG5JR1JoZEdFdGJXMXNMVzV2WkdVOUltMXpkSGxzWlNJZ2RISmhibk5tYjNKdFBTSjBjbUZ1YzJ4aGRHVW9OekV6T0M0eUxEQXBJajQ4WnlCa1lYUmhMVzF0YkMxdWIyUmxQU0p0YzNCaFkyVWlMejQ4TDJjK1BHY2daR0YwWVMxdGJXd3RibTlrWlQwaWJYTjFZaUlnZEhKaGJuTm1iM0p0UFNKMGNtRnVjMnhoZEdVb056TXdOUzR5TERBcElqNDhaeUJrWVhSaExXMXRiQzF1YjJSbFBTSnRhU0krUEhWelpTQmtZWFJoTFdNOUlqRkVORFV6SWlCNGJHbHVhenBvY21WbVBTSWpUVXBZTFRJdFZFVllMVWt0TVVRME5UTWlMejQ4TDJjK1BHY2daR0YwWVMxdGJXd3RibTlrWlQwaVZHVllRWFJ2YlNJZ2RISmhibk5tYjNKdFBTSjBjbUZ1YzJ4aGRHVW9OVEl6TEMweE5UQXBJSE5qWVd4bEtEQXVOekEzS1NJZ1pHRjBZUzF0YW5ndGRHVjRZMnhoYzNNOUlrOVNSQ0krUEdjZ1pHRjBZUzF0Yld3dGJtOWtaVDBpYlhOMVlpSStQR2NnWkdGMFlTMXRiV3d0Ym05a1pUMGliV2tpUGp4MWMyVWdaR0YwWVMxalBTSXhSRFF6UVNJZ2VHeHBibXM2YUhKbFpqMGlJMDFLV0MweUxWUkZXQzFKTFRGRU5ETkJJaTgrUEM5blBqeG5JR1JoZEdFdGJXMXNMVzV2WkdVOUltMXBJaUIwY21GdWMyWnZjbTA5SW5SeVlXNXpiR0YwWlNnNE1Ua3NMVEUxTUNrZ2MyTmhiR1VvTUM0M01EY3BJajQ4ZFhObElHUmhkR0V0WXowaU1VUTBORFVpSUhoc2FXNXJPbWh5WldZOUlpTk5TbGd0TWkxVVJWZ3RTUzB4UkRRME5TSXZQand2Wno0OEwyYytQQzluUGp3dlp6NDhaeUJrWVhSaExXMXRiQzF1YjJSbFBTSlVaVmhCZEc5dElpQmtZWFJoTFcxcWVDMTBaWGhqYkdGemN6MGlUMUpFSWlCMGNtRnVjMlp2Y20wOUluUnlZVzV6YkdGMFpTZzRPRGN5TGpJc01Da2lQanhuSUdSaGRHRXRiVzFzTFc1dlpHVTlJbTF2SWlCMGNtRnVjMlp2Y20wOUluUnlZVzV6YkdGMFpTZ3dJQzB3TGpVcElqNDhkWE5sSUdSaGRHRXRZejBpTWpnaUlIaHNhVzVyT21oeVpXWTlJaU5OU2xndE1pMVVSVmd0VEU4dE1qZ2lMejQ4TDJjK1BDOW5QanhuSUdSaGRHRXRiVzFzTFc1dlpHVTlJbTFtY21GaklpQjBjbUZ1YzJadmNtMDlJblJ5WVc1emJHRjBaU2c1TkRZNUxqSXNNQ2tpUGp4bklHUmhkR0V0Ylcxc0xXNXZaR1U5SW0xcElpQjBjbUZ1YzJadmNtMDlJblJ5WVc1emJHRjBaU2d5TmpjdU5TdzJOellwSWo0OGRYTmxJR1JoZEdFdFl6MGlNVVEwTlRRaUlIaHNhVzVyT21oeVpXWTlJaU5OU2xndE1pMVVSVmd0U1MweFJEUTFOQ0l2UGp3dlp6NDhaeUJrWVhSaExXMXRiQzF1YjJSbFBTSnRhU0lnZEhKaGJuTm1iM0p0UFNKMGNtRnVjMnhoZEdVb01qSXdMQzAyT0RZcElqNDhkWE5sSUdSaGRHRXRZejBpTVVRME5qVWlJSGhzYVc1ck9taHlaV1k5SWlOTlNsZ3RNaTFVUlZndFNTMHhSRFEyTlNJdlBqd3ZaejQ4Y21WamRDQjNhV1IwYUQwaU56Y3lJaUJvWldsbmFIUTlJall3SWlCNFBTSXhNakFpSUhrOUlqSXlNQ0l2UGp3dlp6NDhaeUJrWVhSaExXMXRiQzF1YjJSbFBTSlVaVmhCZEc5dElpQmtZWFJoTFcxcWVDMTBaWGhqYkdGemN6MGlUMUpFSWlCMGNtRnVjMlp2Y20wOUluUnlZVzV6YkdGMFpTZ3hNRFE0TVM0eUxEQXBJajQ4WnlCa1lYUmhMVzF0YkMxdWIyUmxQU0p0YnlJZ2RISmhibk5tYjNKdFBTSjBjbUZ1YzJ4aGRHVW9NQ0F0TUM0MUtTSStQSFZ6WlNCa1lYUmhMV005SWpJNUlpQjRiR2x1YXpwb2NtVm1QU0lqVFVwWUxUSXRWRVZZTFV4UExUSTVJaTgrUEM5blBqd3ZaejQ4WnlCa1lYUmhMVzF0YkMxdWIyUmxQU0p0YzNSNWJHVWlJSFJ5WVc1elptOXliVDBpZEhKaGJuTnNZWFJsS0RFeE1EYzRMaklzTUNraVBqeG5JR1JoZEdFdGJXMXNMVzV2WkdVOUltMXpjR0ZqWlNJdlBqd3ZaejQ4WnlCa1lYUmhMVzF0YkMxdWIyUmxQU0p0YzNWaUlpQjBjbUZ1YzJadmNtMDlJblJ5WVc1emJHRjBaU2d4TVRJME5TNHlMREFwSWo0OFp5QmtZWFJoTFcxdGJDMXViMlJsUFNKdGFTSStQSFZ6WlNCa1lYUmhMV005SWpGRU5EVXpJaUI0YkdsdWF6cG9jbVZtUFNJalRVcFlMVEl0VkVWWUxVa3RNVVEwTlRNaUx6NDhMMmMrUEdjZ1pHRjBZUzF0Yld3dGJtOWtaVDBpVkdWWVFYUnZiU0lnZEhKaGJuTm1iM0p0UFNKMGNtRnVjMnhoZEdVb05USXpMQzB4TlRBcElITmpZV3hsS0RBdU56QTNLU0lnWkdGMFlTMXRhbmd0ZEdWNFkyeGhjM005SWs5U1JDSStQR2NnWkdGMFlTMXRiV3d0Ym05a1pUMGliWE4xWWlJK1BHY2daR0YwWVMxdGJXd3RibTlrWlQwaWJXa2lQangxYzJVZ1pHRjBZUzFqUFNJeFJEUXpRU0lnZUd4cGJtczZhSEpsWmowaUkwMUtXQzB5TFZSRldDMUpMVEZFTkROQklpOCtQQzluUGp4bklHUmhkR0V0Ylcxc0xXNXZaR1U5SW0xcElpQjBjbUZ1YzJadmNtMDlJblJ5WVc1emJHRjBaU2c0TVRrc0xURTFNQ2tnYzJOaGJHVW9NQzQzTURjcElqNDhkWE5sSUdSaGRHRXRZejBpTVVRME0wWWlJSGhzYVc1ck9taHlaV1k5SWlOTlNsZ3RNaTFVUlZndFNTMHhSRFF6UmlJdlBqd3ZaejQ4TDJjK1BDOW5Qand2Wno0OFp5QmtZWFJoTFcxdGJDMXViMlJsUFNKdGJ5SWdkSEpoYm5ObWIzSnRQU0owY21GdWMyeGhkR1VvTVRJM056TXVNaXd3S1NJK1BIVnpaU0JrWVhSaExXTTlJakk0SWlCNGJHbHVhenBvY21WbVBTSWpUVXBZTFRJdFZFVllMVTR0TWpnaUx6NDhMMmMrUEdjZ1pHRjBZUzF0Yld3dGJtOWtaVDBpYldraUlIUnlZVzV6Wm05eWJUMGlkSEpoYm5Oc1lYUmxLREV6TVRZeUxqSXNNQ2tpUGp4MWMyVWdaR0YwWVMxalBTSXhSRFEyTlNJZ2VHeHBibXM2YUhKbFpqMGlJMDFLV0MweUxWUkZXQzFKTFRGRU5EWTFJaTgrUEM5blBqeG5JR1JoZEdFdGJXMXNMVzV2WkdVOUltMXZJaUIwY21GdWMyWnZjbTA5SW5SeVlXNXpiR0YwWlNneE16Y3pOQzR5TERBcElqNDhkWE5sSUdSaGRHRXRZejBpTWpraUlIaHNhVzVyT21oeVpXWTlJaU5OU2xndE1pMVVSVmd0VGkweU9TSXZQand2Wno0OFp5QmtZWFJoTFcxdGJDMXViMlJsUFNKdGMzUjViR1VpSUhSeVlXNXpabTl5YlQwaWRISmhibk5zWVhSbEtERTBNVEl6TGpJc01Da2lQanhuSUdSaGRHRXRiVzFzTFc1dlpHVTlJbTF6Y0dGalpTSXZQand2Wno0OFp5QmtZWFJoTFcxdGJDMXViMlJsUFNKdGFTSWdkSEpoYm5ObWIzSnRQU0owY21GdWMyeGhkR1VvTVRReU9UQXVNaXd3S1NJK1BIVnpaU0JrWVhSaExXTTlJakZFTkRVeElpQjRiR2x1YXpwb2NtVm1QU0lqVFVwWUxUSXRWRVZZTFVrdE1VUTBOVEVpTHo0OEwyYytQR2NnWkdGMFlTMXRiV3d0Ym05a1pUMGliV2tpSUhSeVlXNXpabTl5YlQwaWRISmhibk5zWVhSbEtERTBPREV3TGpJc01Da2lQangxYzJVZ1pHRjBZUzFqUFNJeFJEUTJOU0lnZUd4cGJtczZhSEpsWmowaUkwMUtXQzB5TFZSRldDMUpMVEZFTkRZMUlpOCtQQzluUGp3dlp6NDhMMmMrUEM5emRtYysiLAoJIlJlYWxWaWV3U2l6ZUpzb24iIDogIntcImhlaWdodFwiOjgxNixcIndpZHRoXCI6NTQyOX0iCn0K"/>
    </extobj>
    <extobj name="2384804F-3998-4D57-9195-F3826E402611-12">
      <extobjdata type="2384804F-3998-4D57-9195-F3826E402611" data="ewoJIkltZ1NldHRpbmdKc29uIiA6ICJ7XCJoZWlnaHRcIjoxOC43NDk5OTk5OTk5OTk5OTYsXCJ3aWR0aFwiOjI1My41NzE0Mjg1NzE0Mjg1Nn0iLAoJIkxhdGV4IiA6ICJcXGJlZ2lue2VxdWF0aW9ufVxuRyhkKSA9IEdfe1xcdGV4dHtSaWNpYW59fShkKSBcXHRpbWVzIEdfe1xcdGV4dHtMb2dOb3JtYWx9fShkKVxuXFxlbmR7ZXF1YXRpb259XG4iLAoJIkxhdGV4SW1nQmFzZTY0IiA6ICJQSE4yWnlCNGJXeHVjejBpYUhSMGNEb3ZMM2QzZHk1M015NXZjbWN2TWpBd01DOXpkbWNpSUhkcFpIUm9QU0l6TWk0MU56UmxlQ0lnYUdWcFoyaDBQU0l5TGpNMk5tVjRJaUJ5YjJ4bFBTSnBiV2NpSUdadlkzVnpZV0pzWlQwaVptRnNjMlVpSUhacFpYZENiM2c5SWpBZ0xUYzFNQ0F4TkRNNU55NDFJREV3TkRVdU55SWdlRzFzYm5NNmVHeHBibXM5SW1oMGRIQTZMeTkzZDNjdWR6TXViM0puTHpFNU9Ua3ZlR3hwYm1zaUlHRnlhV0V0YUdsa1pHVnVQU0owY25WbElpQnpkSGxzWlQwaWRtVnlkR2xqWVd3dFlXeHBaMjQ2SUMwd0xqWTJPV1Y0T3lCdFlYZ3RkMmxrZEdnNklEazRKVHNpUGp4a1pXWnpQanh3WVhSb0lHbGtQU0pOU2xndE1pMVVSVmd0U1MweFJEUXpRU0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U1pQTJOVGtnTkRjeElEWTFObFEwTVRnZ05qUXpWRE0xTnlBMk1UVlVNamswSURVMk4xUXlNellnTkRrMlZERTRPU0F6T1RSVU1UVTRJREkyTUZFeE5UWWdNalF5SURFMU5pQXlNakZSTVRVMklERTNNeUF4TnpBZ01UTTJWREl3TmlBM09WUXlOVFlnTkRWVU16QTRJREk0VkRNMU15QXlORkUwTURjZ01qUWdORFV5SURRM1ZEVXhOQ0F4TURaUk5URTNJREV4TkNBMU1qa2dNVFl4VkRVME1TQXlNVFJSTlRReElESXlNaUExTWpnZ01qSTBWRFEyT0NBeU1qZElORE14VVRReU5TQXlNek1nTkRJMUlESXpOVlEwTWpjZ01qVTBVVFF6TVNBeU5qY2dORE0zSURJM00wZzBOVFJSTkRrMElESTNNU0ExT1RRZ01qY3hVVFl6TkNBeU56RWdOalU1SURJM01WUTJPVFVnTWpjeVZEY3dOeUF5TnpKUk56SXhJREkzTWlBM01qRWdNall6VVRjeU1TQXlOakVnTnpFNUlESTBPVkUzTVRRZ01qTXdJRGN3T1NBeU1qaFJOekEySURJeU55QTJPVFFnTWpJM1VUWTNOQ0F5TWpjZ05qVXpJREl5TkZFMk5EWWdNakl4SURZME15QXlNVFZVTmpJNUlERTJORkUyTWpBZ01UTXhJRFl4TkNBeE1EaFJOVGc1SURZZ05UZzJJRE5STlRnMElERWdOVGd4SURGUk5UY3hJREVnTlRVeklESXhWRFV6TUNBMU1sRTFNekFnTlRNZ05USTRJRFV5VkRVeU1pQTBOMUUwTkRnZ0xUSXlJRE15TWlBdE1qSlJNakF4SUMweU1pQXhNallnTlRWVU5UQWdNalV5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9MVFV5SWlCa1BTSk5NVE13SURZeU1sRXhNak1nTmpJNUlERXhPU0EyTXpGVU1UQXpJRFl6TkZRMk1DQTJNemRJTWpkV05qZ3pTREl3TWtneU16WklNekF3VVRNM05pQTJPRE1nTkRFM0lEWTNOMVExTURBZ05qUTRVVFU1TlNBMk1EQWdOakE1SURVeE4xRTJNVEFnTlRFeUlEWXhNQ0ExTURGUk5qRXdJRFEyT0NBMU9UUWdORE01VkRVMU5pQXpPVEpVTlRFeElETTJNVlEwTnpJZ016UXpURFExTmlBek16aFJORFU1SURNek5TQTBOamNnTXpNeVVUUTVOeUF6TVRZZ05URTJJREk1T0ZRMU5EVWdNalUwVkRVMU9TQXlNVEZVTlRZNElERTFOVlExTnpnZ09UUlJOVGc0SURRMklEWXdNaUF6TVZRMk5EQWdNVFpJTmpRMVVUWTJNQ0F4TmlBMk56UWdNekpVTmpreUlEZzNVVFk1TWlBNU9DQTJPVFlnTVRBeFZEY3hNaUF4TURWVU56STRJREV3TTFRM016SWdPVEJSTnpNeUlEVTVJRGN4TmlBeU4xUTJOeklnTFRFMlVUWTFOaUF0TWpJZ05qTXdJQzB5TWxFME9ERWdMVEUySURRMU9DQTVNRkUwTlRZZ01UQXhJRFExTmlBeE5qTlVORFE1SURJME5sRTBNekFnTXpBMElETTNNeUF6TWpCTU16WXpJRE15TWt3eU9UY2dNekl6U0RJek1WWXhPVEpNTWpNeUlEWXhVVEl6T0NBMU1TQXlORGtnTkRsVU16QXhJRFEyU0RNek5GWXdTRE15TTFFek1ESWdNeUF4T0RFZ00xRTFPU0F6SURNNElEQklNamRXTkRaSU5qQlJNVEF5SURRM0lERXhNU0EwT1ZReE16QWdOakZXTmpJeVdrMDBPVEVnTkRrNVZqVXdPVkUwT1RFZ05USTNJRFE1TUNBMU16bFVORGd4SURVM01GUTBOaklnTmpBeFZEUXlOQ0EyTWpOVU16WXlJRFl6TmxFek5qQWdOak0ySURNME1DQTJNelpVTXpBMElEWXpOMGd5T0ROUk1qTTRJRFl6TnlBeU16UWdOakk0VVRJek1TQTJNalFnTWpNeElEUTVNbFl6TmpCSU1qZzVVVE01TUNBek5qQWdORE0wSURNM09GUTBPRGtnTkRVMlVUUTVNU0EwTmpjZ05Ea3hJRFE1T1ZvaUx6NDhjR0YwYUNCcFpEMGlUVXBZTFRJdFZFVllMVTR0TmpraUlHUTlJazAyT1NBMk1EbFJOamtnTmpNM0lEZzNJRFkxTTFReE16RWdOalk1VVRFMU5DQTJOamNnTVRjeElEWTFNbFF4T0RnZ05qQTVVVEU0T0NBMU56a2dNVGN4SURVMk5GUXhNamtnTlRRNVVURXdOQ0ExTkRrZ09EY2dOVFkwVkRZNUlEWXdPVnBOTWpRM0lEQlJNak15SURNZ01UUXpJRE5STVRNeUlETWdNVEEySUROVU5UWWdNVXd6TkNBd1NESTJWalEyU0RReVVUY3dJRFEySURreElEUTVVVEV3TUNBMU15QXhNRElnTmpCVU1UQTBJREV3TWxZeU1EVldNamt6VVRFd05DQXpORFVnTVRBeUlETTFPVlE0T0NBek56aFJOelFnTXpnMUlEUXhJRE00TlVnek1GWTBNRGhSTXpBZ05ETXhJRE15SURRek1VdzBNaUEwTXpKUk5USWdORE16SURjd0lEUXpORlF4TURZZ05ETTJVVEV5TXlBME16Y2dNVFF5SURRek9GUXhOekVnTkRReFZERTRNaUEwTkRKSU1UZzFWall5VVRFNU1DQTFNaUF4T1RjZ05UQlVNak15SURRMlNESTFOVll3U0RJME4xb2lMejQ4Y0dGMGFDQnBaRDBpVFVwWUxUS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RWRVZZTFU0dFJEY2lJR1E5SWswMk16QWdNamxSTmpNd0lEa2dOakE1SURsUk5qQTBJRGtnTlRnM0lESTFWRFE1TXlBeE1UaE1Nemc1SURJeU1rd3lPRFFnTVRFM1VURTNPQ0F4TXlBeE56VWdNVEZSTVRjeElEa2dNVFk0SURsUk1UWXdJRGtnTVRVMElERTFWREUwTnlBeU9WRXhORGNnTXpZZ01UWXhJRFV4VkRJMU5TQXhORFpNTXpVNUlESTFNRXd5TlRVZ016VTBVVEUzTkNBME16VWdNVFl4SURRME9WUXhORGNnTkRjeFVURTBOeUEwT0RBZ01UVXpJRFE0TlZReE5qZ2dORGt3VVRFM015QTBPVEFnTVRjMUlEUTRPVkV4TnpnZ05EZzNJREk0TkNBek9ETk1Nemc1SURJM09FdzBPVE1nTXpneVVUVTNNQ0EwTlRrZ05UZzNJRFEzTlZRMk1Ea2dORGt4VVRZek1DQTBPVEVnTmpNd0lEUTNNVkUyTXpBZ05EWTBJRFl5TUNBME5UTlVOVEl5SURNMU5VdzBNVGdnTWpVd1REVXlNaUF4TkRWUk5qQTJJRFl4SURZeE9DQTBPRlEyTXpBZ01qbGFJaTgrUEhCaGRHZ2dhV1E5SWsxS1dDMHlMVlJGV0MxT0xUUkRJaUJrUFNKTk1USTRJRFl5TWxFeE1qRWdOakk1SURFeE55QTJNekZVTVRBeElEWXpORlExT0NBMk16ZElNalZXTmpnelNETTJVVFE0SURZNE1DQXhPRElnTmpnd1VUTXlOQ0EyT0RBZ016UTRJRFk0TTBnek5qQldOak0zU0RNek0xRXlOek1nTmpNM0lESTFPQ0EyTXpWVU1qTXpJRFl5TWt3eU16SWdNelF5VmpFeU9WRXlNeklnTlRjZ01qTTNJRFV5VVRJME15QTBOeUF6TVRNZ05EZFJNemcwSURRM0lEUXhNQ0ExTTFFME56QWdOekFnTkRrNElERXhNRlExTXpZZ01qSXhVVFV6TmlBeU1qWWdOVE0zSURJek9GUTFOREFnTWpZeFZEVTBNaUF5TnpKVU5UWXlJREkzTTBnMU9ESldNalk0VVRVNE1DQXlOalVnTlRZNElERXpOMVExTlRRZ05WWXdTREkxVmpRMlNEVTRVVEV3TUNBME55QXhNRGtnTkRsVU1USTRJRFl4VmpZeU1sb2lMejQ4Y0dGMGFDQnBaRDBpVFVwWUxU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JdFZFVllMVTR0TkVVaUlHUTlJazAwTWlBME5sRTNOQ0EwT0NBNU5DQTFObFF4TVRnZ05qbFVNVEk0SURnMlZqWXpORWd4TWpSUk1URTBJRFl6TnlBMU1pQTJNemRJTWpWV05qZ3pTREl6TWt3eU16VWdOamd3VVRJek55QTJOemtnTXpJeUlEVTFORlEwT1RNZ016QXpURFUzT0NBeE56aFdOVGs0VVRVM01pQTJNRGdnTlRZNElEWXhNMVExTkRRZ05qSTNWRFE1TWlBMk16ZElORGMxVmpZNE0wZzBPRE5STkRrNElEWTRNQ0EyTURBZ05qZ3dVVGN3TmlBMk9EQWdOekUxSURZNE0wZzNNalJXTmpNM1NEY3dOMUUyTXpRZ05qTXpJRFl5TWlBMU9UaE1Oakl4SURNd01sWTJURFl4TkNBd1NEWXdNRkUxT0RVZ01DQTFPRElnTTFRME9ERWdNVFV3VkRJNE1pQTBORE5VTVRjeElEWXdOVll6TkRWTU1UY3lJRGcyVVRFNE15QTFNQ0F5TlRjZ05EWklNamMwVmpCSU1qWTFVVEkxTUNBeklERTFNQ0F6VVRRNElETWdNek1nTUVneU5WWTBOa2cwTWxvaUx6NDhjR0YwYUNCcFpEMGlUVXBZTF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0wRWlJSGhzYVc1ck9taHlaV1k5SWlOTlNsZ3RNaTFVUlZndFNTMHhSRFF6UVNJdlBqd3ZaejQ4WnlCa1lYUmhMVzF0YkMxdWIyUmxQU0p0YnlJZ2RISmhibk5tYjNKdFBTSjBjbUZ1YzJ4aGRHVW9OemcyTERBcElqNDhkWE5sSUdSaGRHRXRZejBpTWpnaUlIaHNhVzVyT21oeVpXWTlJaU5OU2xndE1pMVVSVmd0VGkweU9DSXZQand2Wno0OFp5QmtZWFJoTFcxdGJDMXViMlJsUFNKdGFTSWdkSEpoYm5ObWIzSnRQU0owY21GdWMyeGhkR1VvTVRFM05Td3dLU0krUEhWelpTQmtZWFJoTFdNOUlqRkVORFV4SWlCNGJHbHVhenBvY21WbVBTSWpUVXBZTFRJdFZFVllMVWt0TVVRME5URWlMejQ4TDJjK1BHY2daR0YwWVMxdGJXd3RibTlrWlQwaWJXOGlJSFJ5WVc1elptOXliVDBpZEhKaGJuTnNZWFJsS0RFMk9UVXNNQ2tpUGp4MWMyVWdaR0YwWVMxalBTSXlPU0lnZUd4cGJtczZhSEpsWmowaUkwMUtXQzB5TFZSRldDMU9MVEk1SWk4K1BDOW5QanhuSUdSaGRHRXRiVzFzTFc1dlpHVTlJbTF2SWlCMGNtRnVjMlp2Y20wOUluUnlZVzV6YkdGMFpTZ3lNell4TGpnc01Da2lQangxYzJVZ1pHRjBZUzFqUFNJelJDSWdlR3hwYm1zNmFISmxaajBpSTAxS1dDMHlMVlJGV0MxT0xUTkVJaTgrUEM5blBqeG5JR1JoZEdFdGJXMXNMVzV2WkdVOUltMXpkV0lpSUhSeVlXNXpabTl5YlQwaWRISmhibk5zWVhSbEtETTBNVGN1Tml3d0tTSStQR2NnWkdGMFlTMXRiV3d0Ym05a1pUMGliV2tpUGp4MWMyVWdaR0YwWVMxalBTSXhSRFF6UVNJZ2VHeHBibXM2YUhKbFpqMGlJMDFLV0MweUxWUkZXQzFKTFRGRU5ETkJJaTgrUEM5blBqeG5JR1JoZEdFdGJXMXNMVzV2WkdVOUlsUmxXRUYwYjIwaUlIUnlZVzV6Wm05eWJUMGlkSEpoYm5Oc1lYUmxLRGd4T1N3dE1UVXdLU0J6WTJGc1pTZ3dMamN3TnlraUlHUmhkR0V0YldwNExYUmxlR05zWVhOelBTSlBVa1FpUGp4bklHUmhkR0V0Ylcxc0xXNXZaR1U5SW0xMFpYaDBJajQ4ZFhObElHUmhkR0V0WXowaU5USWlJSGhzYVc1ck9taHlaV1k5SWlOTlNsZ3RNaTFVUlZndFRpMDFNaUl2UGp4MWMyVWdaR0YwWVMxalBTSTJPU0lnZUd4cGJtczZhSEpsWmowaUkwMUtXQzB5TFZSRldDMU9MVFk1SWlCMGNtRnVjMlp2Y20wOUluUnlZVzV6YkdGMFpTZzNNellzTUNraUx6NDhkWE5sSUdSaGRHRXRZejBpTmpNaUlIaHNhVzVyT21oeVpXWTlJaU5OU2xndE1pMVVSVmd0VGkwMk15SWdkSEpoYm5ObWIzSnRQU0owY21GdWMyeGhkR1VvTVRBeE5Dd3dLU0l2UGp4MWMyVWdaR0YwWVMxalBTSTJPU0lnZUd4cGJtczZhSEpsWmowaUkwMUtXQzB5TFZSRldDMU9MVFk1SWlCMGNtRnVjMlp2Y20wOUluUnlZVzV6YkdGMFpTZ3hORFU0TERBcElpOCtQSFZ6WlNCa1lYUmhMV005SWpZeElpQjRiR2x1YXpwb2NtVm1QU0lqVFVwWUxUSXRWRVZZTFU0dE5qRWlJSFJ5WVc1elptOXliVDBpZEhKaGJuTnNZWFJsS0RFM016WXNNQ2tpTHo0OGRYTmxJR1JoZEdFdFl6MGlOa1VpSUhoc2FXNXJPbWh5WldZOUlpTk5TbGd0TWkxVVJWZ3RUaTAyUlNJZ2RISmhibk5tYjNKdFBTSjBjbUZ1YzJ4aGRHVW9Nakl6Tml3d0tTSXZQand2Wno0OEwyYytQQzluUGp4bklHUmhkR0V0Ylcxc0xXNXZaR1U5SW0xdklpQjBjbUZ1YzJadmNtMDlJblJ5WVc1emJHRjBaU2cyTWpZd0xqZ3NNQ2tpUGp4MWMyVWdaR0YwWVMxalBTSXlPQ0lnZUd4cGJtczZhSEpsWmowaUkwMUtXQzB5TFZSRldDMU9MVEk0SWk4K1BDOW5QanhuSUdSaGRHRXRiVzFzTFc1dlpHVTlJbTFwSWlCMGNtRnVjMlp2Y20wOUluUnlZVzV6YkdGMFpTZzJOalE1TGpnc01Da2lQangxYzJVZ1pHRjBZUzFqUFNJeFJEUTFNU0lnZUd4cGJtczZhSEpsWmowaUkwMUtXQzB5TFZSRldDMUpMVEZFTkRVeElpOCtQQzluUGp4bklHUmhkR0V0Ylcxc0xXNXZaR1U5SW0xdklpQjBjbUZ1YzJadmNtMDlJblJ5WVc1emJHRjBaU2czTVRZNUxqZ3NNQ2tpUGp4MWMyVWdaR0YwWVMxalBTSXlPU0lnZUd4cGJtczZhSEpsWmowaUkwMUtXQzB5TFZSRldDMU9MVEk1SWk4K1BDOW5QanhuSUdSaGRHRXRiVzFzTFc1dlpHVTlJbTF2SWlCMGNtRnVjMlp2Y20wOUluUnlZVzV6YkdGMFpTZzNOemd4TERBcElqNDhkWE5sSUdSaGRHRXRZejBpUkRjaUlIaHNhVzVyT21oeVpXWTlJaU5OU2xndE1pMVVSVmd0VGkxRU55SXZQand2Wno0OFp5QmtZWFJoTFcxdGJDMXViMlJsUFNKdGMzVmlJaUIwY21GdWMyWnZjbTA5SW5SeVlXNXpiR0YwWlNnNE56Z3hMaklzTUNraVBqeG5JR1JoZEdFdGJXMXNMVzV2WkdVOUltMXBJajQ4ZFhObElHUmhkR0V0WXowaU1VUTBNMEVpSUhoc2FXNXJPbWh5WldZOUlpTk5TbGd0TWkxVVJWZ3RTUzB4UkRRelFTSXZQand2Wno0OFp5QmtZWFJoTFcxdGJDMXViMlJsUFNKVVpWaEJkRzl0SWlCMGNtRnVjMlp2Y20wOUluUnlZVzV6YkdGMFpTZzRNVGtzTFRFMU1Da2djMk5oYkdVb01DNDNNRGNwSWlCa1lYUmhMVzFxZUMxMFpYaGpiR0Z6Y3owaVQxSkVJajQ4WnlCa1lYUmhMVzF0YkMxdWIyUmxQU0p0ZEdWNGRDSStQSFZ6WlNCa1lYUmhMV005SWpSRElpQjRiR2x1YXpwb2NtVm1QU0lqVFVwWUxUSXRWRVZZTFU0dE5FTWlMejQ4ZFhObElHUmhkR0V0WXowaU5rWWlJSGhzYVc1ck9taHlaV1k5SWlOTlNsZ3RNaTFVUlZndFRpMDJSaUlnZEhKaGJuTm1iM0p0UFNKMGNtRnVjMnhoZEdVb05qSTFMREFwSWk4K1BIVnpaU0JrWVhSaExXTTlJalkzSWlCNGJHbHVhenBvY21WbVBTSWpUVXBZTFRJdFZFVllMVTR0TmpjaUlIUnlZVzV6Wm05eWJUMGlkSEpoYm5Oc1lYUmxLREV4TWpVc01Da2lMejQ4ZFhObElHUmhkR0V0WXowaU5FVWlJSGhzYVc1ck9taHlaV1k5SWlOTlNsZ3RNaTFVUlZndFRpMDBSU0lnZEhKaGJuTm1iM0p0UFNKMGNtRnVjMnhoZEdVb01UWXlOU3d3S1NJdlBqeDFjMlVnWkdGMFlTMWpQU0kyUmlJZ2VHeHBibXM2YUhKbFpqMGlJMDFLV0MweUxWUkZXQzFPTFRaR0lpQjBjbUZ1YzJadmNtMDlJblJ5WVc1emJHRjBaU2d5TXpjMUxEQXBJaTgrUEhWelpTQmtZWFJoTFdNOUlqY3lJaUI0YkdsdWF6cG9jbVZtUFNJalRVcFlMVEl0VkVWWUxVNHROeklpSUhSeVlXNXpabTl5YlQwaWRISmhibk5zWVhSbEtESTROelVzTUNraUx6NDhkWE5sSUdSaGRHRXRZejBpTmtRaUlIaHNhVzVyT21oeVpXWTlJaU5OU2xndE1pMVVSVmd0VGkwMlJDSWdkSEpoYm5ObWIzSnRQU0owY21GdWMyeGhkR1VvTXpJMk55d3dLU0l2UGp4MWMyVWdaR0YwWVMxalBTSTJNU0lnZUd4cGJtczZhSEpsWmowaUkwMUtXQzB5TFZSRldDMU9MVFl4SWlCMGNtRnVjMlp2Y20wOUluUnlZVzV6YkdGMFpTZzBNVEF3TERBcElpOCtQSFZ6WlNCa1lYUmhMV005SWpaRElpQjRiR2x1YXpwb2NtVm1QU0lqVFVwWUxUSXRWRVZZTFU0dE5rTWlJSFJ5WVc1elptOXliVDBpZEhKaGJuTnNZWFJsS0RRMk1EQXNNQ2tpTHo0OEwyYytQQzluUGp3dlp6NDhaeUJrWVhSaExXMXRiQzF1YjJSbFBTSnRieUlnZEhKaGJuTm1iM0p0UFNKMGNtRnVjMnhoZEdVb01UTXdPVGt1TlN3d0tTSStQSFZ6WlNCa1lYUmhMV005SWpJNElpQjRiR2x1YXpwb2NtVm1QU0lqVFVwWUxUSXRWRVZZTFU0dE1qZ2lMejQ4TDJjK1BHY2daR0YwWVMxdGJXd3RibTlrWlQwaWJXa2lJSFJ5WVc1elptOXliVDBpZEhKaGJuTnNZWFJsS0RFek5EZzRMalVzTUNraVBqeDFjMlVnWkdGMFlTMWpQU0l4UkRRMU1TSWdlR3hwYm1zNmFISmxaajBpSTAxS1dDMHlMVlJGV0MxSkxURkVORFV4SWk4K1BDOW5QanhuSUdSaGRHRXRiVzFzTFc1dlpHVTlJbTF2SWlCMGNtRnVjMlp2Y20wOUluUnlZVzV6YkdGMFpTZ3hOREF3T0M0MUxEQXBJajQ4ZFhObElHUmhkR0V0WXowaU1qa2lJSGhzYVc1ck9taHlaV1k5SWlOTlNsZ3RNaTFVUlZndFRpMHlPU0l2UGp3dlp6NDhMMmMrUEM5blBqd3ZjM1puUGc9PSIsCgkiUmVhbFZpZXdTaXplSnNvbiIgOiAie1wiaGVpZ2h0XCI6MzY4LFwid2lkdGhcIjo1MDcxfSIKfQo="/>
    </extobj>
    <extobj name="2384804F-3998-4D57-9195-F3826E402611-13">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14">
      <extobjdata type="2384804F-3998-4D57-9195-F3826E402611" data="ewoJIkltZ1NldHRpbmdKc29uIiA6ICJ7XCJoZWlnaHRcIjoxMzUuNzE0Mjg1NzE0Mjg1NyxcIndpZHRoXCI6MzY2LjA3MTQyODU3MTQyODU2fSIsCgkiTGF0ZXgiIDogIlxcYmVnaW57YWxpZ25lZH1cbmomOlxcIFxcdGV4dHskaiBcXGluIFxcezEsMixcXGRvdHMsa1xcfSQgRGVub3RlcyB0aGUgY2x1c3RlciBpbmRleH0sXFxcXFxuayAmOlxcIFxcdGV4dHtUb3RhbCBudW1iZXIgb2YgY2x1c3RlcnN9LFxcXFxcblxcbWF0aGJme3h9X2kgJjpcXCBcXHRleHR7UmVwcmVzZW50cyB0aGUgJCh4X2ksIHlfaSkkIHNwYXRpYWwgcG9zLiBvZiBub2RlLH1cXFxcXG5cXG11X2omOlxcIFxcdGV4dHtVcGRhdGVkIGNlbnRyb2lkIG9mIGNsdXN0ZXIgJGokLH1cXFxcXG5cXG1hdGhjYWx7U31faiAmOlxcIFxcdGV4dHtTZXQgb2Ygc2Vuc29yIG5vZGVzIGFzc2lnbmVkIHRvIGNsdXN0ZXIsfVxcXFxcblxcbWF0aGJme3h9X3toX2p9JjpcXCBcXHRleHR7U3BhdGlhbCBwb3NpdGlvbiBvZiB0aGUgY2x1c3RlciBoZWFkfVxcXFxcblxcZW5ke2FsaWduZWR9IiwKCSJMYXRleEltZ0Jhc2U2NCIgOiAiUEhOMlp5QjRiV3h1Y3owaWFIUjBjRG92TDNkM2R5NTNNeTV2Y21jdk1qQXdNQzl6ZG1jaUlIZHBaSFJvUFNJME55NHdNalZsZUNJZ2FHVnBaMmgwUFNJeE55NDBNVE5sZUNJZ2NtOXNaVDBpYVcxbklpQm1iMk4xYzJGaWJHVTlJbVpoYkhObElpQjJhV1YzUW05NFBTSXdJQzAwTURrNExqTWdNakEzT0RVdU1TQTNOamsyTGpZaUlIaHRiRzV6T25oc2FXNXJQU0pvZEhSd09pOHZkM2QzTG5jekxtOXlaeTh4T1RrNUwzaHNhVzVySWlCaGNtbGhMV2hwWkdSbGJqMGlkSEoxWlNJZ2MzUjViR1U5SW5abGNuUnBZMkZzTFdGc2FXZHVPaUF0T0M0eE5ERmxlRHNnYldGNExYZHBaSFJvT2lBNU9DVTdJajQ4WkdWbWN6NDhjR0YwYUNCcFpEMGlUVXBZTFRFd0xWUkZXQzFKTFRGRU5EVTNJaUJrUFNKTk1qazNJRFU1TmxFeU9UY2dOakkzSURNeE9DQTJORFJVTXpZeElEWTJNVkV6TnpnZ05qWXhJRE00T1NBMk5URlVOREF6SURZeU0xRTBNRE1nTlRrMUlETTROQ0ExTnpaVU16UXdJRFUxTjFFek1qSWdOVFUzSURNeE1DQTFOamRVTWprM0lEVTVObHBOTWpnNElETTNObEV5T0RnZ05EQTFJREkyTWlBME1EVlJNalF3SURRd05TQXlNakFnTXprelZERTROU0F6TmpKVU1UWXhJRE15TlZReE5EUWdNamt6VERFek55QXlOemxSTVRNMUlESTNPQ0F4TWpFZ01qYzRTREV3TjFFeE1ERWdNamcwSURFd01TQXlPRFpVTVRBMUlESTVPVkV4TWpZZ016UTRJREUyTkNBek9URlVNalV5SURRME1WRXlOVE1nTkRReElESTJNQ0EwTkRGVU1qY3lJRFEwTWxFeU9UWWdORFF4SURNeE5pQTBNekpSTXpReElEUXhPQ0F6TlRRZ05EQXhWRE0yTnlBek5EaFdNek15VERNeE9DQXhNek5STWpZM0lDMDJOeUF5TmpRZ0xUYzFVVEkwTmlBdE1USTFJREU1TkNBdE1UWTBWRGMxSUMweU1EUlJNalVnTFRJd05DQTNJQzB4T0ROVUxURXlJQzB4TXpkUkxURXlJQzB4TVRBZ055QXRPVEZVTlRNZ0xUY3hVVGN3SUMwM01TQTRNaUF0T0RGVU9UVWdMVEV4TWxFNU5TQXRNVFE0SURZeklDMHhOamRSTmprZ0xURTJPQ0EzTnlBdE1UWTRVVEV4TVNBdE1UWTRJREV6T1NBdE1UUXdWREU0TWlBdE56Uk1NVGt6SUMwek1sRXlNRFFnTVRFZ01qRTVJRGN5VkRJMU1TQXhPVGRVTWpjNElETXdPRlF5T0RrZ016WTFVVEk0T1NBek56SWdNamc0SURNM05sb2lMejQ4Y0dGMGFDQnBaRDBpVFVwWUxURXdMVlJGV0MxT0xUTkJJaUJrUFNKTk56Z2dNemN3VVRjNElETTVOQ0E1TlNBME1USlVNVE00SURRek1GRXhOaklnTkRNd0lERTRNQ0EwTVRSVU1UazVJRE0zTVZFeE9Ua2dNelEySURFNE1pQXpNamhVTVRNNUlETXhNRlE1TmlBek1qZFVOemdnTXpjd1drMDNPQ0EyTUZFM09DQTROQ0E1TlNBeE1ESlVNVE00SURFeU1GRXhOaklnTVRJd0lERTRNQ0F4TURSVU1UazVJRFl4VVRFNU9TQXpOaUF4T0RJZ01UaFVNVE01SURCVU9UWWdNVGRVTnpnZ05qQmFJaTgrUEhCaGRHZ2dhV1E5SWsxS1dDMHhNQzFVUlZndFRpMUJNQ0lnWkQwaUlpOCtQSEJoZEdnZ2FXUTlJazFLV0MweE1DMVVSVmd0VGkweU1qQTRJaUJrUFNKTk9EUWdNalV3VVRnMElETTNNaUF4TmpZZ05EVXdWRE0yTUNBMU16bFJNell4SURVek9TQXpOemNnTlRNNVZEUXhPU0ExTkRCVU5EWTVJRFUwTUVnMU5qaFJOVGd6SURVek1pQTFPRE1nTlRJd1VUVTRNeUExTVRFZ05UY3dJRFV3TVV3ME5qWWdOVEF3VVRNMU5TQTBPVGtnTXpJNUlEUTVORkV5T0RBZ05EZ3lJREkwTWlBME5UaFVNVGd6SURRd09WUXhORGNnTXpVMFZERXlPU0F6TURaVU1USTBJREkzTWxZeU56QklOVFk0VVRVNE15QXlOaklnTlRneklESTFNRlExTmpnZ01qTXdTREV5TkZZeU1qaFJNVEkwSURJd055QXhNelFnTVRjM1ZERTJOeUF4TVRKVU1qTXhJRFE0VkRNeU9DQTNVVE0xTlNBeElEUTJOaUF3U0RVM01GRTFPRE1nTFRFd0lEVTRNeUF0TWpCUk5UZ3pJQzB6TWlBMU5qZ2dMVFF3U0RRM01WRTBOalFnTFRRd0lEUTBOaUF0TkRCVU5ERTNJQzAwTVZFeU5qSWdMVFF4SURFM01pQTBOVkU0TkNBeE1qY2dPRFFnTWpVd1dpSXZQanh3WVhSb0lHbGtQU0pOU2xndE1UQ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eE1D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U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V3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4TUMxVVJWZ3RUaTB5TURJMklpQmtQU0pOTnpnZ05qQlJOemdnT0RRZ09UVWdNVEF5VkRFek9DQXhNakJSTVRZeUlERXlNQ0F4T0RBZ01UQTBWREU1T1NBMk1WRXhPVGtnTXpZZ01UZ3lJREU0VkRFek9TQXdWRGsySURFM1ZEYzRJRFl3V2swMU1qVWdOakJSTlRJMUlEZzBJRFUwTWlBeE1ESlVOVGcxSURFeU1GRTJNRGtnTVRJd0lEWXlOeUF4TURSVU5qUTJJRFl4VVRZME5pQXpOaUEyTWprZ01UaFVOVGcySURCVU5UUXpJREUzVkRVeU5TQTJNRnBOT1RjeUlEWXdVVGszTWlBNE5DQTVPRGtnTVRBeVZERXdNeklnTVRJd1VURXdOVFlnTVRJd0lERXdOelFnTVRBMFZERXdPVE1nTmpGUk1UQTVNeUF6TmlBeE1EYzJJREU0VkRFd016TWdNRlE1T1RBZ01UZFVPVGN5SURZd1dpSXZQanh3WVhSb0lHbGtQU0pOU2xndE1UQX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B4TUMxVVJWZ3RUaTAzUkNJZ1pEMGlUVFkxSURjek1WRTJOU0EzTkRVZ05qZ2dOelEzVkRnNElEYzFNRkV4TnpFZ056VXdJREl4TmlBM01qVlVNamM1SURZM01GRXlPRGdnTmpRNUlESTRPU0EyTXpWVU1qa3hJRFV3TVZFeU9USWdNell5SURJNU15QXpOVGRSTXpBMklETXhNaUF6TkRVZ01qa3hWRFF4TnlBeU5qbFJOREk0SURJMk9TQTBNekVnTWpZMlZEUXpOQ0F5TlRCVU5ETXhJREl6TkZRME1UY2dNak14VVRNNE1DQXlNekVnTXpRMUlESXhNRlF5T1RnZ01UVTNVVEk1TXlBeE5ETWdNamt5SURFeU1WUXlPVEVnTFRJNFZpMDNPVkV5T1RFZ0xURXpOQ0F5T0RVZ0xURTFObFF5TlRZZ0xURTVPRkV5TURJZ0xUSTFNQ0E0T1NBdE1qVXdVVGN4SUMweU5UQWdOamdnTFRJME4xUTJOU0F0TWpNd1VUWTFJQzB5TWpRZ05qVWdMVEl5TTFRMk5pQXRNakU0VkRZNUlDMHlNVFJVTnpjZ0xUSXhNMUU1TVNBdE1qRXpJREV3T0NBdE1qRXdWREUwTmlBdE1qQXdWREU0TXlBdE1UYzNWREl3TnlBdE1UTTVVVEl3T0NBdE1UTTBJREl3T1NBelRESXhNQ0F4TXpsUk1qSXpJREU1TmlBeU9EQWdNak13VVRNeE5TQXlORGNnTXpNd0lESTFNRkV6TURVZ01qVTNJREk0TUNBeU56QlJNakkxSURNd05DQXlNVElnTXpVeVRESXhNQ0F6TmpKTU1qQTVJRFE1T0ZFeU1EZ2dOak0xSURJd055QTJOREJSTVRrMUlEWTRNQ0F4TlRRZ05qazJWRGMzSURjeE0xRTJPQ0EzTVRNZ05qY2dOekUyVkRZMUlEY3pNVm9pTHo0OGNHRjBhQ0JwWkQwaVRVcFlMVEV3TFZSRldDMU9MVFEwSWlCa1BTSk5NVE13SURZeU1sRXhNak1nTmpJNUlERXhPU0EyTXpGVU1UQXpJRFl6TkZRMk1DQTJNemRJTWpkV05qZ3pTREl5T0ZFek9Ua2dOamd5SURReE9TQTJPREpVTkRZeElEWTNObEUxTURRZ05qWTNJRFUwTmlBMk5ERlVOakkySURVM00xUTJPRFVnTkRjd1ZEY3dPQ0F6TXpaUk56QTRJREl4TUNBMk16UWdNVEUyVkRRME1pQXpVVFF5T1NBeElESXlPQ0F3U0RJM1ZqUTJTRFl3VVRFd01pQTBOeUF4TVRFZ05EbFVNVE13SURZeFZqWXlNbHBOTlRreklETXpPRkUxT1RNZ05ETTVJRFUzTVNBMU1ERlVORGt6SURZd01sRTBNemtnTmpNM0lETTFOU0EyTXpkSU16SXlTREk1TkZFeU16Z2dOak0zSURJek5DQTJNamhSTWpNeElEWXlOQ0F5TXpFZ016UTBVVEl6TVNBMk1pQXlNeklnTlRsUk1qTXpJRFE1SURJME9DQTBPRlF6TXprZ05EWklNelV3VVRRMU5pQTBOaUExTVRVZ09UVlJOVFl4SURFek15QTFOemNnTVRreFZEVTVNeUF6TXpoYUlpOCtQSEJoZEdnZ2FXUTlJazFLV0MweE1D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VEF0VkVWWUxVNHROa1VpSUdROUlrMDBNU0EwTmtnMU5WRTVOQ0EwTmlBeE1ESWdOakJXTmpoUk1UQXlJRGMzSURFd01pQTVNVlF4TURJZ01USXlWREV3TXlBeE5qRlVNVEF6SURJd00xRXhNRE1nTWpNMElERXdNeUF5TmpsVU1UQXlJRE15T0ZZek5URlJPVGtnTXpjd0lEZzRJRE0zTmxRME15QXpPRFZJTWpWV05EQTRVVEkxSURRek1TQXlOeUEwTXpGTU16Y2dORE15VVRRM0lEUXpNeUEyTlNBME16UlVNVEF5SURRek5sRXhNVGtnTkRNM0lERXpPQ0EwTXpoVU1UWTNJRFEwTVZReE56Z2dORFF5U0RFNE1WWTBNREpSTVRneElETTJOQ0F4T0RJZ016WTBWREU0TnlBek5qbFVNVGs1SURNNE5GUXlNVGdnTkRBeVZESTBOeUEwTWpGVU1qZzFJRFF6TjFFek1EVWdORFF5SURNek5pQTBOREpSTkRVd0lEUXpPQ0EwTmpNZ016STVVVFEyTkNBek1qSWdORFkwSURFNU1GWXhNRFJSTkRZMElEWTJJRFEyTmlBMU9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hNQ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V3TFZSRldDMU9MVGMwSWlCa1BTSk5NamNnTkRJeVVUZ3dJRFF5TmlBeE1Ea2dORGM0VkRFME1TQTJNREJXTmpFMVNERTRNVlkwTXpGSU16RTJWak00TlVneE9ERldNalF4VVRFNE1pQXhNVFlnTVRneUlERXdNRlF4T0RrZ05qaFJNakF6SURJNUlESXpPQ0F5T1ZFeU9ESWdNamtnTWpreUlERXdNRkV5T1RNZ01UQTRJREk1TXlBeE5EWldNVGd4U0RNek0xWXhORFpXTVRNMFVUTXpNeUExTnlBeU9URWdNVGRSTWpZMElDMHhNQ0F5TWpFZ0xURXdVVEU0TnlBdE1UQWdNVFl5SURKVU1USTBJRE16VkRFd05TQTJPRlE1T0NBeE1EQlJPVGNnTVRBM0lEazNJREkwT0ZZek9EVklNVGhXTkRJeVNESTNXaUl2UGp4d1lYUm9JR2xrUFNKTlNsZ3RNVEF0VkVWWUxVNHROek1pSUdROUlrMHlPVFVnTXpFMlVUSTVOU0F6TlRZZ01qWTRJRE00TlZReE9UQWdOREUwVVRFMU5DQTBNVFFnTVRJNElEUXdNVkU1T0NBek9ESWdPVGdnTXpRNVVUazNJRE0wTkNBNU9DQXpNelpVTVRFMElETXhNbFF4TlRjZ01qZzNVVEUzTlNBeU9ESWdNakF4SURJM09GUXlORFVnTWpZNVZESTNOeUF5TlRaUk1qazBJREkwT0NBek1UQWdNak0yVkRNME1pQXhPVFZVTXpVNUlERXpNMUV6TlRrZ056RWdNekl4SURNeFZERTVPQ0F0TVRCSU1Ua3dVVEV6T0NBdE1UQWdPVFFnTWpaTU9EWWdNVGxNTnpjZ01UQlJOekVnTkNBMk5TQXRNVXcxTkNBdE1URklORFpJTkRKUk16a2dMVEV4SURNeklDMDFWamMwVmpFek1sRXpNeUF4TlRNZ016VWdNVFUzVkRRMUlERTJNa2cxTkZFMk5pQXhOaklnTnpBZ01UVTRWRGMxSURFME5sUTRNaUF4TVRsVU1UQXhJRGMzVVRFek5pQXlOaUF4T1RnZ01qWlJNamsxSURJMklESTVOU0F4TURSUk1qazFJREV6TXlBeU56Y2dNVFV4VVRJMU55QXhOelVnTVRrMElERTROMVF4TVRFZ01qRXdVVGMxSURJeU55QTFOQ0F5TlRaVU16TWdNekU0VVRNeklETTFOeUExTUNBek9EUlVPVE1nTkRJMFZERTBNeUEwTkRKVU1UZzNJRFEwTjBneE9UaFJNak00SURRME55QXlOamdnTkRNeVRESTRNeUEwTWpSTU1qa3lJRFF6TVZFek1ESWdORFF3SURNeE5DQTBORGhJTXpJeVNETXlObEV6TWprZ05EUTRJRE16TlNBME5ESldNekV3VERNeU9TQXpNRFJJTXpBeFVUSTVOU0F6TVRBZ01qazFJRE14TmxvaUx6NDhjR0YwYUNCcFpEMGlUVXBZTFRFd0xWUkZXQzFPTFRJd0lpQmtQU0lpTHo0OGNHRjBhQ0JwWkQwaVRVcFlMVEV3TFZSRldDMU9MVFk0SWlCa1BTSk5OREVnTkRaSU5UVlJPVFFnTkRZZ01UQXlJRFl3VmpZNFVURXdNaUEzTnlBeE1ESWdPVEZVTVRBeUlERXlORlF4TURJZ01UWTNWREV3TXlBeU1UZFVNVEF6SURJM01sUXhNRE1nTXpJNVVURXdNeUF6TmpZZ01UQXpJRFF3TjFReE1ETWdORGd5VkRFd01pQTFOREpVTVRBeUlEVTRObFF4TURJZ05qQXpVVGs1SURZeU1pQTRPQ0EyTWpoVU5ETWdOak0zU0RJMVZqWTJNRkV5TlNBMk9ETWdNamNnTmpnelRETTNJRFk0TkZFME55QTJPRFVnTmpZZ05qZzJWREV3TXlBMk9EaFJNVEl3SURZNE9TQXhOREFnTmprd1ZERTNNQ0EyT1ROVU1UZ3hJRFk1TkVneE9EUldNelkzVVRJME5DQTBORElnTXpJNElEUTBNbEUwTlRFZ05EUXl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dMVlJGV0MxT0xUWXpJaUJrUFNKTk16Y3dJRE13TlZRek5Ea2dNekExVkRNeE15QXpNakJVTWprM0lETTFPRkV5T1RjZ016Z3hJRE14TWlBek9UWlJNekUzSURRd01TQXpNVGNnTkRBeVZETXdOeUEwTURSUk1qZ3hJRFF3T0NBeU5UZ2dOREE0VVRJd09TQTBNRGdnTVRjNElETTNObEV4TXpFZ016STVJREV6TVNBeU1UbFJNVE14SURFek55QXhOaklnT1RCUk1qQXpJREk1SURJM01pQXlPVkV6TVRNZ01qa2dNek00SURVMVZETTNOQ0F4TVRkUk16YzJJREV5TlNBek56a2dNVEkzVkRNNU5TQXhNamxJTkRBNVVUUXhOU0F4TWpNZ05ERTFJREV5TUZFME1UVWdNVEUySURReE1TQXhNRFJVTXprMUlEY3hWRE0yTmlBek0xUXpNVGdnTWxReU5Ea2dMVEV4VVRFMk15QXRNVEVnT1RrZ05UTlVNelFnTWpFMFVUTTBJRE14T0NBNU9TQXpPRE5VTWpVd0lEUTBPRlF6TnpBZ05ESXhWRFF3TkNBek5UZFJOREEwSURNek5DQXpPRGNnTXpJd1dpSXZQanh3WVhSb0lHbGtQU0pOU2xndE1UQ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B4TUMxVVJWZ3RUaTAzTlNJZ1pEMGlUVE00TXlBMU9GRXpNamNnTFRFd0lESTFOaUF0TVRCSU1qUTVVVEV5TkNBdE1UQWdNVEExSURnNVVURXdOQ0E1TmlBeE1ETWdNakkyVVRFd01pQXpNelVnTVRBeUlETTBPRlE1TmlBek5qbFJPRFlnTXpnMUlETTJJRE00TlVneU5WWTBNRGhSTWpVZ05ETXhJREkzSURRek1Vd3pPQ0EwTXpKUk5EZ2dORE16SURZM0lEUXpORlF4TURVZ05ETTJVVEV5TWlBME16Y2dNVFF5SURRek9GUXhOeklnTkRReFZERTROQ0EwTkRKSU1UZzNWakkyTVZFeE9EZ2dOemNnTVRrd0lEWTBVVEU1TXlBME9TQXlNRFFnTkRCUk1qSTBJREkySURJMk5DQXlObEV5T1RBZ01qWWdNekV4SURNMVZETTBNeUExT0ZRek5qTWdPVEJVTXpjMUlERXlNRlF6TnprZ01UUTBVVE0zT1NBeE5EVWdNemM1SURFMk1WUXpPREFnTWpBeFZETTRNQ0F5TkRoV016RTFVVE00TUNBek5qRWdNemN3SURNM01sUXpNakFnTXpnMVNETXdNbFkwTXpGUk16QTBJRFF6TVNBek56Z2dORE0yVkRRMU55QTBOREpJTkRZMFZqSTJORkUwTmpRZ09EUWdORFkxSURneFVUUTJPQ0EyTVNBME56a2dOVFZVTlRJMElEUTJTRFUwTWxZd1VUVTBNQ0F3SURRMk55QXROVlF6T1RBZ0xURXhTRE00TTFZMU9Gb2lMejQ4Y0dGMGFDQnBaRDBpVFVwWUxURXd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UQXRWRVZZTFU0dE5qa2lJR1E5SWswMk9TQTJNRGxSTmprZ05qTTNJRGczSURZMU0xUXhNekVnTmpZNVVURTFOQ0EyTmpjZ01UY3hJRFkxTWxReE9EZ2dOakE1VVRFNE9DQTFOemtnTVRjeElEVTJORlF4TWprZ05UUTVVVEV3TkNBMU5Ea2dPRGNnTlRZMFZEWTVJRFl3T1ZwTk1qUTNJREJSTWpNeUlETWdNVFF6SUROUk1UTXlJRE1nTVRBMklETlVOVFlnTVV3ek5DQXdTREkyVmpRMlNEUXlVVGN3SURRMklEa3hJRFE1VVRFd01DQTFNeUF4TURJZ05qQlVNVEEwSURFd01sWXlNRFZXTWprelVURXdOQ0F6TkRVZ01UQXlJRE0xT1ZRNE9DQXpOemhSTnpRZ016ZzFJRFF4SURNNE5VZ3pNRlkwTURoUk16QWdORE14SURNeUlEUXpNVXcwTWlBME16SlJOVElnTkRNeklEY3dJRFF6TkZReE1EWWdORE0yVVRFeU15QTBNemNnTVRReUlEUXpPRlF4TnpFZ05EUXhWREU0TWlBME5ESklNVGcxVmpZeVVURTVNQ0ExTWlBeE9UY2dOVEJVTWpNeUlEUTJTREkxTlZZd1NESTBOMW9pTHo0OGNHRjBhQ0JwWkQwaVRVcFlMVEV3TFZSRldDMU9MVFkwSWlCa1BTSk5NemMySURRNU5WRXpOellnTlRFeElETTNOaUExTXpWVU16YzNJRFUyT0ZFek56Y2dOakV6SURNMk55QTJNalJVTXpFMklEWXpOMGd5T1RoV05qWXdVVEk1T0NBMk9ETWdNekF3SURZNE0wd3pNVEFnTmpnMFVUTXlNQ0EyT0RVZ016TTVJRFk0TmxRek56WWdOamc0VVRNNU15QTJPRGtnTkRFeklEWTVNRlEwTkRNZ05qa3pWRFExTkNBMk9UUklORFUzVmpNNU1GRTBOVGNnT0RRZ05EVTRJRGd4VVRRMk1TQTJNU0EwTnpJZ05UVlVOVEUzSURRMlNEVXpOVll3VVRVek15QXdJRFExT1NBdE5WUXpPREFnTFRFeFNETTNNMVkwTkV3ek5qVWdNemRSTXpBM0lDMHhNU0F5TXpVZ0xURXhVVEUxT0NBdE1URWdPVFlnTlRCVU16UWdNakUxVVRNMElETXhOU0E1TnlBek56aFVNalEwSURRME1sRXpNVGtnTkRReUlETTNOaUF6T1ROV05EazFXazB6TnpNZ016UXlVVE15T0NBME1EVWdNall3SURRd05WRXlNVEVnTkRBMUlERTNNeUF6TmpsUk1UUTJJRE0wTVNBeE16a2dNekExVkRFek1TQXlNVEZSTVRNeElERTFOU0F4TXpnZ01USXdWREUzTXlBMU9WRXlNRE1nTWpZZ01qVXhJREkyVVRNeU1pQXlOaUF6TnpNZ01UQXpWak0wTWxvaUx6NDhjR0YwYUNCcFpEMGlUVXBZTFRFd0xWUkZXQzFPTFRjNElpQmtQU0pOTWpBeElEQlJNVGc1SURNZ01UQXlJRE5STWpZZ015QXhOeUF3U0RFeFZqUTJTREkxVVRRNElEUTNJRFkzSURVeVZEazJJRFl4VkRFeU1TQTNPRlF4TXprZ09UWlVNVFl3SURFeU1sUXhPREFnTVRVd1RESXlOaUF5TVRCTU1UWTRJREk0T0ZFeE5Ua2dNekF4SURFME9TQXpNVFZVTVRNeklETXpObFF4TWpJZ016VXhWREV4TXlBek5qTlVNVEEzSURNM01GUXhNREFnTXpjMlZEazBJRE0zT1ZRNE9DQXpPREZVT0RBZ016Z3pVVGMwSURNNE15QTBOQ0F6T0RWSU1UWldORE14U0RJelVUVTVJRFF5T1NBeE1qWWdOREk1VVRJeE9TQTBNamtnTWpJNUlEUXpNVWd5TXpkV016ZzFVVEl3TVNBek9ERWdNakF4SURNMk9WRXlNREVnTXpZM0lESXhNU0F6TlROVU1qTTVJRE14TlZReU5qZ2dNamMwVERJM01pQXlOekJNTWprM0lETXdORkV6TWprZ016UTFJRE15T1NBek5UaFJNekk1SURNMk5DQXpNamNnTXpZNVZETXlNaUF6TnpaVU16RTNJRE00TUZRek1UQWdNemcwVERNd055QXpPRFZJTXpBeVZqUXpNVWd6TURsUk16STBJRFF5T0NBME1EZ2dOREk0VVRRNE55QTBNamdnTkRreklEUXpNVWcwT1RsV016ZzFTRFE1TWxFME5ETWdNemcxSURReE1TQXpOamhSTXprMElETTJNQ0F6TnpjZ016UXhWRE14TWlBeU5UZE1NamsySURJek5rd3pOVGdnTVRVeFVUUXlOQ0EyTVNBME1qa2dOVGRVTkRRMklEVXdVVFEyTkNBME5pQTBPVGtnTkRaSU5URTJWakJJTlRFd1NEVXdNbEUwT1RRZ01TQTBPRElnTVZRME5UY2dNbFEwTXpJZ01sUTBNVFFnTTFFME1ETWdNeUF6TnpjZ00xUXpNamNnTVV3ek1EUWdNRWd5T1RWV05EWklNams0VVRNd09TQTBOaUF6TWpBZ05URlVNek14SURZelVUTXpNU0EyTlNBeU9URWdNVEl3VERJMU1DQXhOelZSTWpRNUlERTNOQ0F5TVRrZ01UTXpWREU0TlNBNE9GRXhPREVnT0RNZ01UZ3hJRGMwVVRFNE1TQTJNeUF4T0RnZ05UVlVNakEySURRMlVUSXdPQ0EwTmlBeU1EZ2dNak5XTUVneU1ERmFJaTgrUEhCaGRHZ2dhV1E5SWsxS1dDMHhNQzFVUlZndFRpMDFOQ0lnWkQwaVRUTTJJRFEwTTFFek55QTBORGdnTkRZZ05UVTRWRFUxSURZM01WWTJOemRJTmpZMlZqWTNNVkUyTmpjZ05qWTJJRFkzTmlBMU5UWlVOamcxSURRME0xWTBNemRJTmpRMVZqUTBNMUUyTkRVZ05EUTFJRFkwTWlBME56aFVOak14SURVME5GUTJNVEFnTlRrelVUVTVNeUEyTVRRZ05UVTFJRFl5TlZFMU16UWdOak13SURRM09DQTJNekJJTkRVeFNEUTBNMUUwTVRjZ05qTXdJRFF4TkNBMk1UaFJOREV6SURZeE5pQTBNVE1nTXpNNVZqWXpVVFF5TUNBMU15QTBNemtnTlRCVU5USTRJRFEyU0RVMU9GWXdTRFUwTlV3ek5qRWdNMUV4T0RZZ01TQXhOemNnTUVneE5qUldORFpJTVRrMFVUSTJOQ0EwTmlBeU9ETWdORGxVTXpBNUlEWXpWak16T1ZZMU5UQlJNekE1SURZeU1DQXpNRFFnTmpJMVZESTNNU0EyTXpCSU1qUTBTREl5TkZFeE5UUWdOak13SURFeE9TQTJNREZSTVRBeElEVTROU0E1TXlBMU5UUlVPREVnTkRnMlZEYzJJRFEwTTFZME16ZElNelpXTkRReldpSXZQanh3WVhSb0lHbGtQU0pOU2xndE1UQXRWRVZZTFU0dE5qRWlJR1E5SWsweE16Y2dNekExVkRFeE5TQXpNRFZVTnpnZ016SXdWRFl6SURNMU9WRTJNeUF6T1RRZ09UY2dOREl4VkRJeE9DQTBORGhSTWpreElEUTBPQ0F6TXpZZ05ERTJWRE01TmlBek5EQlJOREF4SURNeU5pQTBNREVnTXpBNVZEUXdNaUF4T1RSV01USTBVVFF3TWlBM05pQTBNRGNnTlRoVU5ESTRJRFF3VVRRME15QTBNQ0EwTkRnZ05UWlVORFV6SURFd09WWXhORFZJTkRrelZqRXdObEUwT1RJZ05qWWdORGt3SURVNVVUUTRNU0F5T1NBME5UVWdNVEpVTkRBd0lDMDJWRE0xTXlBeE1sUXpNamtnTlRSV05UaE1NekkzSURVMVVUTXlOU0ExTWlBek1qSWdORGxVTXpFMElEUXdWRE13TWlBeU9WUXlPRGNnTVRkVU1qWTVJRFpVTWpRM0lDMHlWREl5TVNBdE9GUXhPVEFnTFRFeFVURXpNQ0F0TVRFZ09ESWdNakJVTXpRZ01UQTNVVE0wSURFeU9DQTBNU0F4TkRkVU5qZ2dNVGc0VkRFeE5pQXlNalZVTVRrMElESTFNMVF6TURRZ01qWTRTRE14T0ZZeU9UQlJNekU0SURNeU5DQXpNVElnTXpRd1VUSTVNQ0EwTVRFZ01qRTFJRFF4TVZFeE9UY2dOREV4SURFNE1TQTBNVEJVTVRVMklEUXdObFF4TkRnZ05EQXpVVEUzTUNBek9EZ2dNVGN3SURNMU9WRXhOekFnTXpNMElERTFOQ0F6TWpCYVRURXlOaUF4TURaUk1USTJJRGMxSURFMU1DQTFNVlF5TURrZ01qWlJNalEzSURJMklESTNOaUEwT1ZRek1UVWdNVEE1VVRNeE55QXhNVFlnTXpFNElERTNOVkV6TVRnZ01qTXpJRE14TnlBeU16TlJNekE1SURJek15QXlPVFlnTWpNeVZESTFNU0F5TWpOVU1Ua3pJREl3TTFReE5EY2dNVFkyVkRFeU5pQXhNRFphSWk4K1BIQmhkR2dnYVdROUlrMUtXQzB4TUM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UQXRWRVZZTFU0dE5qSWlJR1E5SWswek1EY2dMVEV4VVRJek5DQXRNVEVnTVRZNElEVTFUREUxT0NBek4xRXhOVFlnTXpRZ01UVXpJREk0VkRFME55QXhOMVF4TkRNZ01UQk1NVE00SURGTU1URTRJREJJT1RoV01qazRVVGs0SURVNU9TQTVOeUEyTUROUk9UUWdOakl5SURneklEWXlPRlF6T0NBMk16ZElNakJXTmpZd1VUSXdJRFk0TXlBeU1pQTJPRE5NTXpJZ05qZzBVVFF5SURZNE5TQTJNU0EyT0RaVU9UZ2dOamc0VVRFeE5TQTJPRGtnTVRNMUlEWTVNRlF4TmpVZ05qa3pWREUzTmlBMk9UUklNVGM1VmpVME0xRXhOemtnTXpreElERTRNQ0F6T1RGTU1UZ3pJRE01TkZFeE9EWWdNemszSURFNU1pQTBNREZVTWpBM0lEUXhNVlF5TWpnZ05ESXhWREkxTkNBME16RlVNamcySURRek9WUXpNak1nTkRReVVUUXdNU0EwTkRJZ05EWXhJRE0zT1ZRMU1qSWdNakUyVVRVeU1pQXhNVFVnTkRVNElEVXlWRE13TnlBdE1URmFUVEU0TWlBNU9GRXhPRElnT1RjZ01UZzNJRGt3VkRFNU5pQTNPVlF5TURZZ05qZFVNakU0SURVMVZESXpNeUEwTkZReU5UQWdNelZVTWpjeElESTVWREk1TlNBeU5sRXpNekFnTWpZZ016WXpJRFEyVkRReE1pQXhNVE5STkRJMElERTBPQ0EwTWpRZ01qRXlVVFF5TkNBeU9EY2dOREV5SURNeU0xRXpPRFVnTkRBMUlETXdNQ0EwTURWUk1qY3dJRFF3TlNBeU16a2dNemt3VkRFNE9DQXpORGRNTVRneUlETXpPVlk1T0ZvaUx6NDhjR0YwYUNCcFpEMGlUVXBZTFRFd0xWUkZXQzFPTFRZMklpQmtQU0pOTWpjeklEQlJNalUxSURNZ01UUTJJRE5STkRNZ015QXpOQ0F3U0RJMlZqUTJTRFF5VVRjd0lEUTJJRGt4SURRNVVUazVJRFV5SURFd015QTJNRkV4TURRZ05qSWdNVEEwSURJeU5GWXpPRFZJTXpOV05ETXhTREV3TkZZME9UZE1NVEExSURVMk5Fd3hNRGNnTlRjMFVURXlOaUEyTXprZ01UY3hJRFkyT0ZReU5qWWdOekEwVVRJMk55QTNNRFFnTWpjMUlEY3dORlF5T0RrZ056QTFVVE16TUNBM01ESWdNelV4SURZM09WUXpOeklnTmpJM1VUTTNNaUEyTURRZ016VTRJRFU1TUZRek1qRWdOVGMyVkRJNE5DQTFPVEJVTWpjd0lEWXlOMUV5TnpBZ05qUTNJREk0T0NBMk5qZElNamcwVVRJNE1DQTJOamdnTWpjeklEWTJPRkV5TkRVZ05qWTRJREl5TXlBMk5EZFVNVGc1SURVNU1sRXhPRE1nTlRjeUlERTRNaUEwT1RkV05ETXhTREk1TTFZek9EVklNVGcxVmpJeU5WRXhPRFVnTmpNZ01UZzJJRFl4VkRFNE9TQTFOMVF4T1RRZ05UUlVNVGs1SURVeFZESXdOaUEwT1ZReU1UTWdORGhVTWpJeUlEUTNWREl6TVNBME4xUXlOREVnTkRaVU1qVXhJRFEyU0RJNE1sWXdTREkzTTFvaUx6NDhjR0YwYUNCcFpEMGlUVXBZTFRFd0xWUkZXQzFDTFRGRU5ETXhJaUJrUFNKTk1qSTNJREJSTWpFeUlETWdNVEl4SUROUk5EQWdNeUF5T0NBd1NESXhWall5U0RFeE4wd3lORFVnTWpFelRERXdPU0F6T0RKSU1qWldORFEwU0RNMFVUUTVJRFEwTVNBeE5ETWdORFF4VVRJME55QTBOREVnTWpZMUlEUTBORWd5TnpSV016Z3lTREkwTmt3eU9ERWdNek01VVRNeE5TQXlPVGNnTXpFMklESTVOMUV6TWpBZ01qazNJRE0xTkNBek5ERk1Nemc1SURNNE1rZ3pOVEpXTkRRMFNETTJNRkV6TnpVZ05EUXhJRFEyTmlBME5ERlJOVFEzSURRME1TQTFOVGtnTkRRMFNEVTJObFl6T0RKSU5EY3hURE0xTlNBeU5EWk1OVEEwSURZelREVTBOU0EyTWtnMU9EWldNRWcxTnpoUk5UWXpJRE1nTkRZNUlETlJNelkxSURNZ016UTNJREJJTXpNNFZqWXlTRE0yTmxFek5qWWdOak1nTXpJMklERXhNbFF5T0RVZ01UWXpUREU1T0NBMk0wd3lNVGNnTmpKSU1qTTFWakJJTWpJM1dpSXZQanh3WVhSb0lHbGtQU0pOU2xndE1UQ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Fd0xWUkZXQzFPTFRVeUlpQmtQU0pOTVRNd0lEWXlNbEV4TWpNZ05qSTVJREV4T1NBMk16RlVNVEF6SURZek5GUTJNQ0EyTXpkSU1qZFdOamd6U0RJd01rZ3lNelpJTXpBd1VUTTNOaUEyT0RNZ05ERTNJRFkzTjFRMU1EQWdOalE0VVRVNU5TQTJNREFnTmpBNUlEVXhOMUUyTVRBZ05URXlJRFl4TUNBMU1ERlJOakV3SURRMk9DQTFPVFFnTkRNNVZEVTFOaUF6T1RKVU5URXhJRE0yTVZRME56SWdNelF6VERRMU5pQXpNemhSTkRVNUlETXpOU0EwTmpjZ016TXlVVFE1TnlBek1UWWdOVEUySURJNU9GUTFORFVnTWpVMFZEVTFPU0F5TVRGVU5UWTRJREUxTlZRMU56Z2dPVFJSTlRnNElEUTJJRFl3TWlBek1WUTJOREFnTVRaSU5qUTFVVFkyTUNBeE5pQTJOelFnTXpKVU5qa3lJRGczVVRZNU1pQTVPQ0EyT1RZZ01UQXhWRGN4TWlBeE1EVlVOekk0SURFd00xUTNNeklnT1RCUk56TXlJRFU1SURjeE5pQXlOMVEyTnpJZ0xURTJVVFkxTmlBdE1qSWdOak13SUMweU1sRTBPREVnTFRFMklEUTFPQ0E1TUZFME5UWWdNVEF4SURRMU5pQXhOak5VTkRRNUlESTBObEUwTXpBZ016QTBJRE0zTXlBek1qQk1Nell6SURNeU1rd3lPVGNnTXpJelNESXpNVll4T1RKTU1qTXlJRFl4VVRJek9DQTFNU0F5TkRrZ05EbFVNekF4SURRMlNETXpORll3U0RNeU0xRXpNRElnTXlBeE9ERWdNMUUxT1NBeklETTRJREJJTWpkV05EWklOakJSTVRBeUlEUTNJREV4TVNBME9WUXhNekFnTmpGV05qSXlXazAwT1RFZ05EazVWalV3T1ZFME9URWdOVEkzSURRNU1DQTFNemxVTkRneElEVTNNRlEwTmpJZ05qQXhWRFF5TkNBMk1qTlVNell5SURZek5sRXpOakFnTmpNMklETTBNQ0EyTXpaVU16QTBJRFl6TjBneU9ETlJNak00SURZek55QXlNelFnTmpJNFVUSXpNU0EyTWpRZ01qTXhJRFE1TWxZek5qQklNamc1VVRNNU1DQXpOakFnTkRNMElETTNPRlEwT0RrZ05EVTJVVFE1TVNBME5qY2dORGt4SURRNU9Wb2lMejQ4Y0dGMGFDQnBaRDBpVFVwWUxURXdMVlJGV0MxT0xUY3dJaUJrUFNKTk16WWdMVEUwT0VnMU1GRTRPU0F0TVRRNElEazNJQzB4TXpSV0xURXlObEU1TnlBdE1URTVJRGszSUMweE1EZFVPVGNnTFRjM1ZEazRJQzB6T0ZRNU9DQTJWRGs0SURVMVZEazRJREV3TmxFNU9DQXhOREFnT1RnZ01UYzNWRGs0SURJME0xUTVPQ0F5T1RaVU9UY2dNek0xVkRrM0lETTFNVkU1TkNBek56QWdPRE1nTXpjMlZETTRJRE00TlVneU1GWTBNRGhSTWpBZ05ETXhJREl5SURRek1Vd3pNaUEwTXpKUk5ESWdORE16SURZeElEUXpORlE1T0NBME16WlJNVEUxSURRek55QXhNelVnTkRNNFZERTJOU0EwTkRGVU1UYzJJRFEwTWtneE56bFdOREUyVERFNE1DQXpPVEJNTVRnNElETTVOMUV5TkRjZ05EUXhJRE15TmlBME5ERlJOREEzSURRME1TQTBOalFnTXpjM1ZEVXlNaUF5TVRaUk5USXlJREV4TlNBME5UY2dOVEpVTXpFd0lDMHhNVkV5TkRJZ0xURXhJREU1TUNBek0wd3hPRElnTkRCV0xUUTFWaTB4TURGUk1UZ3lJQzB4TWpnZ01UZzBJQzB4TXpSVU1UazFJQzB4TkRWUk1qRTJJQzB4TkRnZ01qUTBJQzB4TkRoSU1qWXdWaTB4T1RSSU1qVXlUREl5T0NBdE1Ua3pVVEl3TlNBdE1Ua3lJREUzT0NBdE1Ua3lWREUwTUNBdE1Ua3hVVE0zSUMweE9URWdNamdnTFRFNU5FZ3lNRll0TVRRNFNETTJXazAwTWpRZ01qRTRVVFF5TkNBeU9USWdNemt3SURNME4xUXpNRFVnTkRBeVVUSXpOQ0EwTURJZ01UZ3lJRE16TjFZNU9GRXlNaklnTWpZZ01qazBJREkyVVRNME5TQXlOaUF6T0RRZ09EQlVOREkwSURJeE9Gb2lMejQ4Y0dGMGFDQnBaRDBpVFVwWUxURXd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D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NQz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hN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3TFZSRldDMU9MVEpGSWlCa1BTSk5OemdnTmpCUk56Z2dPRFFnT1RVZ01UQXlWREV6T0NBeE1qQlJNVFl5SURFeU1DQXhPREFnTVRBMFZERTVPU0EyTVZFeE9Ua2dNellnTVRneUlERTRWREV6T1NBd1ZEazJJREUzVkRjNElEWXdXaUl2UGp4d1lYUm9JR2xrUFNKTlNsZ3RNVEF0VkVWWUxVa3RNVVEzTURjaUlHUTlJazAxT0NBdE1qRTJVVFEwSUMweU1UWWdNelFnTFRJd09GUXlNeUF0TVRnMlVUSXpJQzB4TnpZZ09UWWdNVEUyVkRFM015QTBNVFJSTVRnMklEUTBNaUF5TVRrZ05EUXlVVEl6TVNBME5ERWdNak01SURRek5WUXlORGtnTkRJelZESTFNU0EwTVROUk1qVXhJRFF3TVNBeU1qQWdNamM1VkRFNE55QXhOREpSTVRnMUlERXpNU0F4T0RVZ01UQTNWams1VVRFNE5TQXlOaUF5TlRJZ01qWlJNall4SURJMklESTNNQ0F5TjFReU9EY2dNekZVTXpBeUlETTRWRE14TlNBME5WUXpNamNnTlRWVU16TTRJRFkxVkRNME9DQTNOMVF6TlRZZ09EaFVNelkxSURFd01Fd3pOeklnTVRFd1REUXdPQ0F5TlROUk5EUTBJRE01TlNBME5EZ2dOREEwVVRRMk1TQTBNekVnTkRreElEUXpNVkUxTURRZ05ETXhJRFV4TWlBME1qUlVOVEl6SURReE1sUTFNalVnTkRBeVREUTBPU0E0TkZFME5EZ2dOemtnTkRRNElEWTRVVFEwT0NBME15QTBOVFVnTXpWVU5EYzJJREkyVVRRNE5TQXlOeUEwT1RZZ016VlJOVEUzSURVMUlEVXpOeUF4TXpGUk5UUXpJREUxTVNBMU5EY2dNVFV5VVRVME9TQXhOVE1nTlRVM0lERTFNMGcxTmpGUk5UZ3dJREUxTXlBMU9EQWdNVFEwVVRVNE1DQXhNemdnTlRjMUlERXhOMVExTlRVZ05qTlVOVEl6SURFelVUVXhNQ0F3SURRNU1TQXRPRkUwT0RNZ0xURXdJRFEyTnlBdE1UQlJORFEySUMweE1DQTBNamtnTFRSVU5EQXlJREV4VkRNNE5TQXlPVlF6TnpZZ05EUlVNemMwSURVeFRETTJPQ0EwTlZFek5qSWdNemtnTXpVd0lETXdWRE15TkNBeE1sUXlPRGdnTFRSVU1qUTJJQzB4TVZFeE9Ua2dMVEV4SURFMU15QXhNa3d4TWprZ0xUZzFVVEV3T0NBdE1UWTNJREV3TkNBdE1UZ3dWRGt5SUMweU1ESlJOellnTFRJeE5pQTFPQ0F0TWpFMldpSXZQanh3WVhSb0lHbGtQU0pOU2xndE1UQXRWRVZZTFU0dE5UVWlJR1E5SWsweE1qZ2dOakl5VVRFeU1TQTJNamtnTVRFM0lEWXpNVlF4TURFZ05qTTBWRFU0SURZek4wZ3lOVlkyT0ROSU16WlJOVGNnTmpnd0lERTRNQ0EyT0RCUk16RTFJRFk0TUNBek1qUWdOamd6U0RNek5WWTJNemRJTXpBeVVUSTJNaUEyTXpZZ01qVXhJRFl6TkZReU16TWdOakl5VERJek1pQTBNVGhXTWpreFVUSXpNaUF4T0RrZ01qUXdJREUwTlZReU9EQWdOamRSTXpJMUlESTBJRE00T1NBeU5GRTBOVFFnTWpRZ05UQTJJRFkwVkRVM01TQXhPRE5STlRjMUlESXdOaUExTnpVZ05ERXdWalU1T0ZFMU5qa2dOakE0SURVMk5TQTJNVE5VTlRReElEWXlOMVEwT0RrZ05qTTNTRFEzTWxZMk9ETklORGd4VVRRNU5pQTJPREFnTlRrNElEWTRNRlEzTVRVZ05qZ3pTRGN5TkZZMk16ZElOekEzVVRZek5DQTJNek1nTmpJeUlEVTVPRXcyTWpFZ016azVVVFl5TUNBeE9UUWdOakUzSURFNE1GRTJNVGNnTVRjNUlEWXhOU0F4TnpGUk5UazFJRGd6SURVek1TQXpNVlF6T0RrZ0xUSXlVVE13TkNBdE1qSWdNakkySURNelZERXpNQ0F4T1RKUk1USTVJREl3TVNBeE1qZ2dOREV5VmpZeU1sb2lMejQ4Y0dGMGFDQnBaRDBpVFVwWUxURXdMVlJGV0MxRExUVXpJaUJrUFNKTk5UVTBJRFV4TWxFMU16WWdOVEV5SURVek5pQTFNakpSTlRNMklEVXlOU0ExTXprZ05UTTVWRFUwTWlBMU5qUlJOVFF5SURVNE9DQTFNamdnTmpBMFVUVXhOU0EyTVRZZ05EZ3lJRFl5TlZRME1UQWdOak0xVVRNM05DQTJNelVnTXpRNUlEWXlORlF6TVRJZ05UazBWREk1TlNBMU5qRlVNamt3SURVek1sRXlPVEFnTlRBMUlETXdNeUEwT0RKVU16UXlJRFEwTWxRek56Z2dOREU1VkRRd09TQTBNRFJSTkRNMUlETTVNU0EwTlRFZ016Z3pWRFE1TkNBek5UZFVOVE0xSURNeU0xUTFOaklnTWpneVZEVTNOQ0F5TXpGUk5UYzBJREV6TXlBME5qUWdOVFpVTWpJd0lDMHlNbEV4TXpnZ0xUSXlJRGM0SURJeFZERTRJREV5TTFFeE9DQXhPRFFnTmpFZ01qSTNWREUxTmlBeU56UlJNVGM0SURJM05DQXhOemdnTWpZelVURTNPQ0F5TmpBZ01UYzNJREkxT0ZFeE56SWdNalEzSURFMk5DQXlNemxVTVRVeElESXlOMVF4TXpZZ01qRTRUREV5TnlBeU1UTk1NVEkwSURJd01sRXhNVGdnTVRnMklERXhPQ0F4TmpOUk1USXdJREV5TkNBeE5qVWdPRFpVTWpreUlEUTRVVE0zTkNBME9DQTBNak1nT0RaVU5EY3pJREU0TmxZeE9UTlJORGN6SURJMk55QXpORGNnTXpJM1VUSTJPQ0F6TmpRZ01qTTVJRE00T1ZFeE9URWdORE14SURFNU1TQTBPRFpSTVRreElEVTBOeUF5TkRJZ05qQXdWRE0xTmlBMk56bFVORGN3SURjd05WRTBOeklnTnpBMUlEUTNPQ0EzTURWVU5EZzVJRGN3TkZFMU5URWdOekEwSURVNU5pQTJPREpVTmpReUlEWXhNRkUyTkRJZ05UWTJJRFl5TVNBMU5EVlJOVGt5SURVeE5pQTFOVFFnTlRFeVdpSXZQanh3WVhSb0lHbGtQU0pOU2xndE1UQXRWRVZZTFU0dE5UTWlJR1E5SWswMU5TQTFNRGRSTlRVZ05Ua3dJREV4TWlBMk5EZFVNalF6SURjd05FZ3lOVGRSTXpReUlEY3dOQ0EwTURVZ05qUXhURFF5TmlBMk56SlJORE14SURZM09TQTBNellnTmpnM1ZEUTBOaUEzTURCTU5EUTVJRGN3TkZFME5UQWdOekEwSURRMU15QTNNRFJVTkRVNUlEY3dOVWcwTmpOUk5EWTJJRGN3TlNBME56SWdOams1VmpRMk1rdzBOallnTkRVMlNEUTBPRkUwTXpjZ05EVTJJRFF6TlNBME5UbFVORE13SURRM09WRTBNVE1nTmpBMUlETXlPU0EyTkRaUk1qa3lJRFkyTWlBeU5UUWdOall5VVRJd01TQTJOaklnTVRZNElEWXlObFF4TXpVZ05UUXlVVEV6TlNBMU1EZ2dNVFV5SURRNE1GUXlNREFnTkRNMVVUSXhNQ0EwTXpFZ01qZzJJRFF4TWxRek56QWdNemc1VVRReU55QXpOamNnTkRZeklETXhORlExTURBZ01Ua3hVVFV3TUNBeE1UQWdORFE0SURRMVZETXdNU0F0TWpGUk1qUTFJQzB5TVNBeU1ERWdMVFJVTVRRd0lESTNUREV5TWlBME1WRXhNVGdnTXpZZ01UQTNJREl4VkRnM0lDMDNWRGM0SUMweU1WRTNOaUF0TWpJZ05qZ2dMVEl5U0RZMFVUWXhJQzB5TWlBMU5TQXRNVFpXTVRBeFVUVTFJREl5TUNBMU5pQXlNakpSTlRnZ01qSTNJRGMySURJeU4wZzRPVkU1TlNBeU1qRWdPVFVnTWpFMFVUazFJREU0TWlBeE1EVWdNVFV4VkRFek9TQTVNRlF5TURVZ05ESlVNekExSURJMFVUTTFNaUF5TkNBek9EWWdOakpVTkRJd0lERTFOVkUwTWpBZ01UazRJRE01T0NBeU16TlVNelF3SURJNE1WRXlPRFFnTWprMUlESTJOaUF6TURCUk1qWXhJRE13TVNBeU16a2dNekEyVkRJd05pQXpNVFJVTVRjMElETXlOVlF4TkRFZ016UXpWREV4TWlBek5qZFVPRFVnTkRBeVVUVTFJRFExTVNBMU5TQTFNRGRhSWk4K1BIQmhkR2dnYVdROUlrMUtXQzB4TUM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hNQzFVUlZndFNTMHlNVEJGSWlCa1BTSk5NVE0zSURZNE0xRXhNemdnTmpneklESXdPU0EyT0RoVU1qZ3lJRFk1TkZFeU9UUWdOamswSURJNU5DQTJPRFZSTWprMElEWTNOQ0F5TlRnZ05UTTBVVEl5TUNBek9EWWdNakl3SURNNE0xRXlNakFnTXpneElESXlOeUF6T0RoUk1qZzRJRFEwTWlBek5UY2dORFF5VVRReE1TQTBORElnTkRRMElEUXhOVlEwTnpnZ016TTJVVFEzT0NBeU9EVWdORFF3SURFM09GUTBNRElnTlRCUk5EQXpJRE0ySURRd055QXpNVlEwTWpJZ01qWlJORFV3SURJMklEUTNOQ0ExTmxRMU1UTWdNVE00VVRVeE5pQXhORGtnTlRFNUlERTFNVlExTXpVZ01UVXpVVFUxTlNBeE5UTWdOVFUxSURFME5WRTFOVFVnTVRRMElEVTFNU0F4TXpCUk5UTTFJRGN4SURVd01DQXpNMUUwTmpZZ0xURXdJRFF4T1NBdE1UQklOREUwVVRNMk55QXRNVEFnTXpRMklERTNWRE15TlNBM05GRXpNalVnT1RBZ016WXhJREU1TWxRek9UZ2dNelExVVRNNU9DQTBNRFFnTXpVMElEUXdORWd6TkRsUk1qWTJJRFF3TkNBeU1EVWdNekEyVERFNU9DQXlPVE5NTVRZMElERTFPRkV4TXpJZ01qZ2dNVEkzSURFMlVURXhOQ0F0TVRFZ09ETWdMVEV4VVRZNUlDMHhNU0ExT1NBdE1sUTBPQ0F4TmxFME9DQXpNQ0F4TWpFZ016SXdUREU1TlNBMk1UWlJNVGsxSURZeU9TQXhPRGdnTmpNeVZERTBPU0EyTXpkSU1USTRVVEV5TWlBMk5ETWdNVEl5SURZME5WUXhNalFnTmpZMFVURXlPU0EyT0RNZ01UTTNJRFk0TTF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3pNelE0TGpNcElqNDhaeUJrWVhSaExXMXRiQzF1YjJSbFBTSnRkR1FpSUhSeVlXNXpabTl5YlQwaWRISmhibk5zWVhSbEtEazFNQ3d3S1NJK1BHY2daR0YwWVMxdGJXd3RibTlrWlQwaWJXa2lQangxYzJVZ1pHRjBZUzFqUFNJeFJEUTFOeUlnZUd4cGJtczZhSEpsWmowaUkwMUtXQzB4TUMxVVJWZ3RTUzB4UkRRMU55SXZQand2Wno0OEwyYytQR2NnWkdGMFlTMXRiV3d0Ym05a1pUMGliWFJrSWlCMGNtRnVjMlp2Y20wOUluUnlZVzV6YkdGMFpTZ3hNell5TERBcElqNDhaeUJrWVhSaExXMXRiQzF1YjJSbFBTSnRhU0l2UGp4bklHUmhkR0V0Ylcxc0xXNXZaR1U5SW0xdklpQjBjbUZ1YzJadmNtMDlJblJ5WVc1emJHRjBaU2d5TnpjdU9Dd3dLU0krUEhWelpTQmtZWFJoTFdNOUlqTkJJaUI0YkdsdWF6cG9jbVZtUFNJalRVcFlMVEV3TFZSRldDMU9MVE5CSWk4K1BDOW5QanhuSUdSaGRHRXRiVzFzTFc1dlpHVTlJbTEwWlhoMElpQjBjbUZ1YzJadmNtMDlJblJ5WVc1emJHRjBaU2c0TXpNdU5pd3dLU0krUEhWelpTQmtZWFJoTFdNOUlrRXdJaUI0YkdsdWF6cG9jbVZtUFNJalRVcFlMVEV3TFZSRldDMU9MVUV3SWk4K1BDOW5QanhuSUdSaGRHRXRiVzFzTFc1dlpHVTlJbTF5YjNjaUlIUnlZVzV6Wm05eWJUMGlkSEpoYm5Oc1lYUmxLREV3T0RNdU5pd3dLU0krUEdjZ1pHRjBZUzF0Yld3dGJtOWtaVDBpVkdWWVFYUnZiU0lnWkdGMFlTMXRhbmd0ZEdWNFkyeGhjM005SWs5U1JDSStQR2NnWkdGMFlTMXRiV3d0Ym05a1pUMGliV2tpUGp4MWMyVWdaR0YwWVMxalBTSXhSRFExTnlJZ2VHeHBibXM2YUhKbFpqMGlJMDFLV0MweE1DMVVSVmd0U1MweFJEUTFOeUl2UGp3dlp6NDhaeUJrWVhSaExXMXRiQzF1YjJSbFBTSnRieUlnZEhKaGJuTm1iM0p0UFNKMGNtRnVjMnhoZEdVb05qZzVMamdzTUNraVBqeDFjMlVnWkdGMFlTMWpQU0l5TWpBNElpQjRiR2x1YXpwb2NtVm1QU0lqVFVwWUxURXdMVlJGV0MxT0xUSXlNRGdpTHo0OEwyYytQR2NnWkdGMFlTMXRiV3d0Ym05a1pUMGliVzhpSUhSeVlXNXpabTl5YlQwaWRISmhibk5zWVhSbEtERTJNelF1Tml3d0tTSStQSFZ6WlNCa1lYUmhMV005SWpkQ0lpQjRiR2x1YXpwb2NtVm1QU0lqVFVwWUxURXdMVlJGV0MxT0xUZENJaTgrUEM5blBqeG5JR1JoZEdFdGJXMXNMVzV2WkdVOUltMXVJaUIwY21GdWMyWnZjbTA5SW5SeVlXNXpiR0YwWlNneU1UTTBMallzTUNraVBqeDFjMlVnWkdGMFlTMWpQU0l6TVNJZ2VHeHBibXM2YUhKbFpqMGlJMDFLV0MweE1DMVVSVmd0VGkwek1TSXZQand2Wno0OFp5QmtZWFJoTFcxdGJDMXViMlJsUFNKdGJ5SWdkSEpoYm5ObWIzSnRQU0owY21GdWMyeGhkR1VvTWpZek5DNDJMREFwSWo0OGRYTmxJR1JoZEdFdFl6MGlNa01pSUhoc2FXNXJPbWh5WldZOUlpTk5TbGd0TVRBdFZFVllMVTR0TWtNaUx6NDhMMmMrUEdjZ1pHRjBZUzF0Yld3dGJtOWtaVDBpYlc0aUlIUnlZVzV6Wm05eWJUMGlkSEpoYm5Oc1lYUmxLRE13TnprdU1pd3dLU0krUEhWelpTQmtZWFJoTFdNOUlqTXlJaUI0YkdsdWF6cG9jbVZtUFNJalRVcFlMVEV3TFZSRldDMU9MVE15SWk4K1BDOW5QanhuSUdSaGRHRXRiVzFzTFc1dlpHVTlJbTF2SWlCMGNtRnVjMlp2Y20wOUluUnlZVzV6YkdGMFpTZ3pOVGM1TGpJc01Da2lQangxYzJVZ1pHRjBZUzFqUFNJeVF5SWdlR3hwYm1zNmFISmxaajBpSTAxS1dDMHhNQzFVUlZndFRpMHlReUl2UGp3dlp6NDhaeUJrWVhSaExXMXRiQzF1YjJSbFBTSnRieUlnZEhKaGJuTm1iM0p0UFNKMGNtRnVjMnhoZEdVb05EQXlNeTQ1TERBcElqNDhkWE5sSUdSaGRHRXRZejBpTWpBeU5pSWdlR3hwYm1zNmFISmxaajBpSTAxS1dDMHhNQzFVUlZndFRpMHlNREkySWk4K1BDOW5QanhuSUdSaGRHRXRiVzFzTFc1dlpHVTlJbTF2SWlCMGNtRnVjMlp2Y20wOUluUnlZVzV6YkdGMFpTZzFNell5TGpZc01Da2lQangxYzJVZ1pHRjBZUzFqUFNJeVF5SWdlR3hwYm1zNmFISmxaajBpSTAxS1dDMHhNQzFVUlZndFRpMHlReUl2UGp3dlp6NDhaeUJrWVhSaExXMXRiQzF1YjJSbFBTSnRhU0lnZEhKaGJuTm1iM0p0UFNKMGNtRnVjMnhoZEdVb05UZ3dOeTR5TERBcElqNDhkWE5sSUdSaGRHRXRZejBpTVVRME5UZ2lJSGhzYVc1ck9taHlaV1k5SWlOTlNsZ3RNVEF0VkVWWUxVa3RNVVEwTlRnaUx6NDhMMmMrUEdjZ1pHRjBZUzF0Yld3dGJtOWtaVDBpYlc4aUlIUnlZVzV6Wm05eWJUMGlkSEpoYm5Oc1lYUmxLRFl6TWpndU1pd3dLU0krUEhWelpTQmtZWFJoTFdNOUlqZEVJaUI0YkdsdWF6cG9jbVZtUFNJalRVcFlMVEV3TFZSRldDMU9MVGRFSWk4K1BDOW5Qand2Wno0OFp5QmtZWFJoTFcxdGJDMXViMlJsUFNKdGRHVjRkQ0lnZEhKaGJuTm1iM0p0UFNKMGNtRnVjMnhoZEdVb05qZ3lPQzR5TERBcElqNDhkWE5sSUdSaGRHRXRZejBpUVRBaUlIaHNhVzVyT21oeVpXWTlJaU5OU2xndE1UQXRWRVZZTFU0dFFUQWlMejQ4ZFhObElHUmhkR0V0WXowaU5EUWlJSGhzYVc1ck9taHlaV1k5SWlOTlNsZ3RNVEF0VkVWWUxVNHRORFFpSUhSeVlXNXpabTl5YlQwaWRISmhibk5zWVhSbEtESTFNQ3d3S1NJdlBqeDFjMlVnWkdGMFlTMWpQU0kyTlNJZ2VHeHBibXM2YUhKbFpqMGlJMDFLV0MweE1DMVVSVmd0VGkwMk5TSWdkSEpoYm5ObWIzSnRQU0owY21GdWMyeGhkR1VvTVRBeE5Dd3dLU0l2UGp4MWMyVWdaR0YwWVMxalBTSTJSU0lnZUd4cGJtczZhSEpsWmowaUkwMUtXQzB4TUMxVVJWZ3RUaTAyUlNJZ2RISmhibk5tYjNKdFBTSjBjbUZ1YzJ4aGRHVW9NVFExT0N3d0tTSXZQangxYzJVZ1pHRjBZUzFqUFNJMlJpSWdlR3hwYm1zNmFISmxaajBpSTAxS1dDMHhNQzFVUlZndFRpMDJSaUlnZEhKaGJuTm1iM0p0UFNKMGNtRnVjMnhoZEdVb01qQXhOQ3d3S1NJdlBqeDFjMlVnWkdGMFlTMWpQU0kzTkNJZ2VHeHBibXM2YUhKbFpqMGlJMDFLV0MweE1DMVVSVmd0VGkwM05DSWdkSEpoYm5ObWIzSnRQU0owY21GdWMyeGhkR1VvTWpVeE5Dd3dLU0l2UGp4MWMyVWdaR0YwWVMxalBTSTJOU0lnZUd4cGJtczZhSEpsWmowaUkwMUtXQzB4TUMxVVJWZ3RUaTAyTlNJZ2RISmhibk5tYjNKdFBTSjBjbUZ1YzJ4aGRHVW9Namt3TXl3d0tTSXZQangxYzJVZ1pHRjBZUzFqUFNJM015SWdlR3hwYm1zNmFISmxaajBpSTAxS1dDMHhNQzFVUlZndFRpMDNNeUlnZEhKaGJuTm1iM0p0UFNKMGNtRnVjMnhoZEdVb016TTBOeXd3S1NJdlBqeDFjMlVnWkdGMFlTMWpQU0l5TUNJZ2VHeHBibXM2YUhKbFpqMGlJMDFLV0MweE1DMVVSVmd0VGkweU1DSWdkSEpoYm5ObWIzSnRQU0owY21GdWMyeGhkR1VvTXpjME1Td3dLU0l2UGp4MWMyVWdaR0YwWVMxalBTSTNOQ0lnZUd4cGJtczZhSEpsWmowaUkwMUtXQzB4TUMxVVJWZ3RUaTAzTkNJZ2RISmhibk5tYjNKdFBTSjBjbUZ1YzJ4aGRHVW9Nems1TVN3d0tTSXZQangxYzJVZ1pHRjBZUzFqUFNJMk9DSWdlR3hwYm1zNmFISmxaajBpSTAxS1dDMHhNQzFVUlZndFRpMDJPQ0lnZEhKaGJuTm1iM0p0UFNKMGNtRnVjMnhoZEdVb05ETTRNQ3d3S1NJdlBqeDFjMlVnWkdGMFlTMWpQU0kyTlNJZ2VHeHBibXM2YUhKbFpqMGlJMDFLV0MweE1DMVVSVmd0VGkwMk5TSWdkSEpoYm5ObWIzSnRQU0owY21GdWMyeGhkR1VvTkRrek5pd3dLU0l2UGp4MWMyVWdaR0YwWVMxalBTSXlNQ0lnZUd4cGJtczZhSEpsWmowaUkwMUtXQzB4TUMxVVJWZ3RUaTB5TUNJZ2RISmhibk5tYjNKdFBTSjBjbUZ1YzJ4aGRHVW9OVE00TUN3d0tTSXZQangxYzJVZ1pHRjBZUzFqUFNJMk15SWdlR3hwYm1zNmFISmxaajBpSTAxS1dDMHhNQzFVUlZndFRpMDJNeUlnZEhKaGJuTm1iM0p0UFNKMGNtRnVjMnhoZEdVb05UWXpNQ3d3S1NJdlBqeDFjMlVnWkdGMFlTMWpQU0kyUXlJZ2VHeHBibXM2YUhKbFpqMGlJMDFLV0MweE1DMVVSVmd0VGkwMlF5SWdkSEpoYm5ObWIzSnRQU0owY21GdWMyeGhkR1VvTmpBM05Dd3dLU0l2UGp4MWMyVWdaR0YwWVMxalBTSTNOU0lnZUd4cGJtczZhSEpsWmowaUkwMUtXQzB4TUMxVVJWZ3RUaTAzTlNJZ2RISmhibk5tYjNKdFBTSjBjbUZ1YzJ4aGRHVW9Oak0xTWl3d0tTSXZQangxYzJVZ1pHRjBZUzFqUFNJM015SWdlR3hwYm1zNmFISmxaajBpSTAxS1dDMHhNQzFVUlZndFRpMDNNeUlnZEhKaGJuTm1iM0p0UFNKMGNtRnVjMnhoZEdVb05qa3dPQ3d3S1NJdlBqeDFjMlVnWkdGMFlTMWpQU0kzTkNJZ2VHeHBibXM2YUhKbFpqMGlJMDFLV0MweE1DMVVSVmd0VGkwM05DSWdkSEpoYm5ObWIzSnRQU0owY21GdWMyeGhkR1VvTnpNd01pd3dLU0l2UGp4MWMyVWdaR0YwWVMxalBTSTJOU0lnZUd4cGJtczZhSEpsWmowaUkwMUtXQzB4TUMxVVJWZ3RUaTAyTlNJZ2RISmhibk5tYjNKdFBTSjBjbUZ1YzJ4aGRHVW9Oelk1TVN3d0tTSXZQangxYzJVZ1pHRjBZUzFqUFNJM01pSWdlR3hwYm1zNmFISmxaajBpSTAxS1dDMHhNQzFVUlZndFRpMDNNaUlnZEhKaGJuTm1iM0p0UFNKMGNtRnVjMnhoZEdVb09ERXpOU3d3S1NJdlBqeDFjMlVnWkdGMFlTMWpQU0l5TUNJZ2VHeHBibXM2YUhKbFpqMGlJMDFLV0MweE1DMVVSVmd0VGkweU1DSWdkSEpoYm5ObWIzSnRQU0owY21GdWMyeGhkR1VvT0RVeU55d3dLU0l2UGp4MWMyVWdaR0YwWVMxalBTSTJPU0lnZUd4cGJtczZhSEpsWmowaUkwMUtXQzB4TUMxVVJWZ3RUaTAyT1NJZ2RISmhibk5tYjNKdFBTSjBjbUZ1YzJ4aGRHVW9PRGMzTnl3d0tTSXZQangxYzJVZ1pHRjBZUzFqUFNJMlJTSWdlR3hwYm1zNmFISmxaajBpSTAxS1dDMHhNQzFVUlZndFRpMDJSU0lnZEhKaGJuTm1iM0p0UFNKMGNtRnVjMnhoZEdVb09UQTFOU3d3S1NJdlBqeDFjMlVnWkdGMFlTMWpQU0kyTkNJZ2VHeHBibXM2YUhKbFpqMGlJMDFLV0MweE1DMVVSVmd0VGkwMk5DSWdkSEpoYm5ObWIzSnRQU0owY21GdWMyeGhkR1VvT1RZeE1Td3dLU0l2UGp4MWMyVWdaR0YwWVMxalBTSTJOU0lnZUd4cGJtczZhSEpsWmowaUkwMUtXQzB4TUMxVVJWZ3RUaTAyTlNJZ2RISmhibk5tYjNKdFBTSjBjbUZ1YzJ4aGRHVW9NVEF4Tmpjc01Da2lMejQ4ZFhObElHUmhkR0V0WXowaU56Z2lJSGhzYVc1ck9taHlaV1k5SWlOTlNsZ3RNVEF0VkVWWUxVNHROemdpSUhSeVlXNXpabTl5YlQwaWRISmhibk5zWVhSbEtERXdOakV4TERBcElpOCtQQzluUGp3dlp6NDhaeUJrWVhSaExXMXRiQzF1YjJSbFBTSnRieUlnZEhKaGJuTm1iM0p0UFNKMGNtRnVjMnhoZEdVb01Ua3dOVEF1T0N3d0tTSStQSFZ6WlNCa1lYUmhMV005SWpKRElpQjRiR2x1YXpwb2NtVm1QU0lqVFVwWUxURXdMVlJGV0MxT0xUSkRJaTgrUEM5blBqd3ZaejQ4TDJjK1BHY2daR0YwWVMxdGJXd3RibTlrWlQwaWJYUnlJaUIwY21GdWMyWnZjbTA5SW5SeVlXNXpiR0YwWlNnd0xESXdORGd1TXlraVBqeG5JR1JoZEdFdGJXMXNMVzV2WkdVOUltMTBaQ0lnZEhKaGJuTm1iM0p0UFNKMGNtRnVjMnhoZEdVb09EUXhMREFwSWo0OFp5QmtZWFJoTFcxdGJDMXViMlJsUFNKdGFTSStQSFZ6WlNCa1lYUmhMV005SWpGRU5EVTRJaUI0YkdsdWF6cG9jbVZtUFNJalRVcFlMVEV3TFZSRldDMUpMVEZFTkRVNElpOCtQQzluUGp3dlp6NDhaeUJrWVhSaExXMXRiQzF1YjJSbFBTSnRkR1FpSUhSeVlXNXpabTl5YlQwaWRISmhibk5zWVhSbEtERXpOaklzTUNraVBqeG5JR1JoZEdFdGJXMXNMVzV2WkdVOUltMXBJaTgrUEdjZ1pHRjBZUzF0Yld3dGJtOWtaVDBpYlc4aUlIUnlZVzV6Wm05eWJUMGlkSEpoYm5Oc1lYUmxLREkzTnk0NExEQXBJajQ4ZFhObElHUmhkR0V0WXowaU0wRWlJSGhzYVc1ck9taHlaV1k5SWlOTlNsZ3RNVEF0VkVWWUxVNHRNMEVpTHo0OEwyYytQR2NnWkdGMFlTMXRiV3d0Ym05a1pUMGliWFJsZUhRaUlIUnlZVzV6Wm05eWJUMGlkSEpoYm5Oc1lYUmxLRGd6TXk0MkxEQXBJajQ4ZFhObElHUmhkR0V0WXowaVFUQWlJSGhzYVc1ck9taHlaV1k5SWlOTlNsZ3RNVEF0VkVWWUxVNHRRVEFpTHo0OEwyYytQR2NnWkdGMFlTMXRiV3d0Ym05a1pUMGliWFJsZUhRaUlIUnlZVzV6Wm05eWJUMGlkSEpoYm5Oc1lYUmxLREV3T0RNdU5pd3dLU0krUEhWelpTQmtZWFJoTFdNOUlqVTBJaUI0YkdsdWF6cG9jbVZtUFNJalRVcFlMVEV3TFZSRldDMU9MVFUwSWk4K1BIVnpaU0JrWVhSaExXTTlJalpHSWlCNGJHbHVhenBvY21WbVBTSWpUVXBZTFRFd0xWUkZXQzFPTFRaR0lpQjBjbUZ1YzJadmNtMDlJblJ5WVc1emJHRjBaU2czTWpJc01Da2lMejQ4ZFhObElHUmhkR0V0WXowaU56UWlJSGhzYVc1ck9taHlaV1k5SWlOTlNsZ3RNVEF0VkVWWUxVNHROelFpSUhSeVlXNXpabTl5YlQwaWRISmhibk5zWVhSbEtERXlNaklzTUNraUx6NDhkWE5sSUdSaGRHRXRZejBpTmpFaUlIaHNhVzVyT21oeVpXWTlJaU5OU2xndE1UQXRWRVZZTFU0dE5qRWlJSFJ5WVc1elptOXliVDBpZEhKaGJuTnNZWFJsS0RFMk1URXNNQ2tpTHo0OGRYTmxJR1JoZEdFdFl6MGlOa01pSUhoc2FXNXJPbWh5WldZOUlpTk5TbGd0TVRBdFZFVllMVTR0TmtNaUlIUnlZVzV6Wm05eWJUMGlkSEpoYm5Oc1lYUmxLREl4TVRFc01Da2lMejQ4ZFhObElHUmhkR0V0WXowaU1qQWlJSGhzYVc1ck9taHlaV1k5SWlOTlNsZ3RNVEF0VkVWWUxVNHRNakFpSUhSeVlXNXpabTl5YlQwaWRISmhibk5zWVhSbEtESXpPRGtzTUNraUx6NDhkWE5sSUdSaGRHRXRZejBpTmtVaUlIaHNhVzVyT21oeVpXWTlJaU5OU2xndE1UQXRWRVZZTFU0dE5rVWlJSFJ5WVc1elptOXliVDBpZEhKaGJuTnNZWFJsS0RJMk16a3NNQ2tpTHo0OGRYTmxJR1JoZEdFdFl6MGlOelVpSUhoc2FXNXJPbWh5WldZOUlpTk5TbGd0TVRBdFZFVllMVTR0TnpVaUlIUnlZVzV6Wm05eWJUMGlkSEpoYm5Oc1lYUmxLRE14T1RVc01Da2lMejQ4ZFhObElHUmhkR0V0WXowaU5rUWlJSGhzYVc1ck9taHlaV1k5SWlOTlNsZ3RNVEF0VkVWWUxVNHROa1FpSUhSeVlXNXpabTl5YlQwaWRISmhibk5zWVhSbEtETTNOVEVzTUNraUx6NDhkWE5sSUdSaGRHRXRZejBpTmpJaUlIaHNhVzVyT21oeVpXWTlJaU5OU2xndE1UQXRWRVZZTFU0dE5qSWlJSFJ5WVc1elptOXliVDBpZEhKaGJuTnNZWFJsS0RRMU9EUXNNQ2tpTHo0OGRYTmxJR1JoZEdFdFl6MGlOalVpSUhoc2FXNXJPbWh5WldZOUlpTk5TbGd0TVRBdFZFVllMVTR0TmpVaUlIUnlZVzV6Wm05eWJUMGlkSEpoYm5Oc1lYUmxLRFV4TkRBc01Da2lMejQ4ZFhObElHUmhkR0V0WXowaU56SWlJSGhzYVc1ck9taHlaV1k5SWlOTlNsZ3RNVEF0VkVWWUxVNHROeklpSUhSeVlXNXpabTl5YlQwaWRISmhibk5zWVhSbEtEVTFPRFFzTUNraUx6NDhkWE5sSUdSaGRHRXRZejBpTWpBaUlIaHNhVzVyT21oeVpXWTlJaU5OU2xndE1UQXRWRVZZTFU0dE1qQWlJSFJ5WVc1elptOXliVDBpZEhKaGJuTnNZWFJsS0RVNU56WXNNQ2tpTHo0OGRYTmxJR1JoZEdFdFl6MGlOa1lpSUhoc2FXNXJPbWh5WldZOUlpTk5TbGd0TVRBdFZFVllMVTR0TmtZaUlIUnlZVzV6Wm05eWJUMGlkSEpoYm5Oc1lYUmxLRFl5TWpZc01Da2lMejQ4ZFhObElHUmhkR0V0WXowaU5qWWlJSGhzYVc1ck9taHlaV1k5SWlOTlNsZ3RNVEF0VkVWWUxVNHROallpSUhSeVlXNXpabTl5YlQwaWRISmhibk5zWVhSbEtEWTNNallzTUNraUx6NDhkWE5sSUdSaGRHRXRZejBpTWpBaUlIaHNhVzVyT21oeVpXWTlJaU5OU2xndE1UQXRWRVZZTFU0dE1qQWlJSFJ5WVc1elptOXliVDBpZEhKaGJuTnNZWFJsS0Rjd016SXNNQ2tpTHo0OGRYTmxJR1JoZEdFdFl6MGlOak1pSUhoc2FXNXJPbWh5WldZOUlpTk5TbGd0TVRBdFZFVllMVTR0TmpNaUlIUnlZVzV6Wm05eWJUMGlkSEpoYm5Oc1lYUmxLRGN5T0RJc01Da2lMejQ4ZFhObElHUmhkR0V0WXowaU5rTWlJSGhzYVc1ck9taHlaV1k5SWlOTlNsZ3RNVEF0VkVWWUxVNHROa01pSUhSeVlXNXpabTl5YlQwaWRISmhibk5zWVhSbEtEYzNNallzTUNraUx6NDhkWE5sSUdSaGRHRXRZejBpTnpVaUlIaHNhVzVyT21oeVpXWTlJaU5OU2xndE1UQXRWRVZZTFU0dE56VWlJSFJ5WVc1elptOXliVDBpZEhKaGJuTnNZWFJsS0Rnd01EUXNNQ2tpTHo0OGRYTmxJR1JoZEdFdFl6MGlOek1pSUhoc2FXNXJPbWh5WldZOUlpTk5TbGd0TVRBdFZFVllMVTR0TnpNaUlIUnlZVzV6Wm05eWJUMGlkSEpoYm5Oc1lYUmxLRGcxTmpBc01Da2lMejQ4ZFhObElHUmhkR0V0WXowaU56UWlJSGhzYVc1ck9taHlaV1k5SWlOTlNsZ3RNVEF0VkVWWUxVNHROelFpSUhSeVlXNXpabTl5YlQwaWRISmhibk5zWVhSbEtEZzVOVFFzTUNraUx6NDhkWE5sSUdSaGRHRXRZejBpTmpVaUlIaHNhVzVyT21oeVpXWTlJaU5OU2xndE1UQXRWRVZZTFU0dE5qVWlJSFJ5WVc1elptOXliVDBpZEhKaGJuTnNZWFJsS0Rrek5ETXNNQ2tpTHo0OGRYTmxJR1JoZEdFdFl6MGlOeklpSUhoc2FXNXJPbWh5WldZOUlpTk5TbGd0TVRBdFZFVllMVTR0TnpJaUlIUnlZVzV6Wm05eWJUMGlkSEpoYm5Oc1lYUmxLRGszT0Rjc01Da2lMejQ4ZFhObElHUmhkR0V0WXowaU56TWlJSGhzYVc1ck9taHlaV1k5SWlOTlNsZ3RNVEF0VkVWWUxVNHROek1pSUhSeVlXNXpabTl5YlQwaWRISmhibk5zWVhSbEtERXdNVGM1TERBcElpOCtQQzluUGp4bklHUmhkR0V0Ylcxc0xXNXZaR1U5SW0xdklpQjBjbUZ1YzJadmNtMDlJblJ5WVc1emJHRjBaU2d4TVRZMU5pNDJMREFwSWo0OGRYTmxJR1JoZEdFdFl6MGlNa01pSUhoc2FXNXJPbWh5WldZOUlpTk5TbGd0TVRBdFZFVllMVTR0TWtNaUx6NDhMMmMrUEM5blBqd3ZaejQ4WnlCa1lYUmhMVzF0YkMxdWIyUmxQU0p0ZEhJaUlIUnlZVzV6Wm05eWJUMGlkSEpoYm5Oc1lYUmxLREFzTnpRNExqTXBJajQ4WnlCa1lYUmhMVzF0YkMxdWIyUmxQU0p0ZEdRaUlIUnlZVzV6Wm05eWJUMGlkSEpoYm5Oc1lYUmxLRFF5T0N3d0tTSStQR2NnWkdGMFlTMXRiV3d0Ym05a1pUMGliWE4xWWlJK1BHY2daR0YwWVMxdGJXd3RibTlrWlQwaVZHVllRWFJ2YlNJZ1pHRjBZUzF0YW5ndGRHVjRZMnhoYzNNOUlrOVNSQ0krUEdjZ1pHRjBZUzF0Yld3dGJtOWtaVDBpYldraVBqeDFjMlVnWkdGMFlTMWpQU0l4UkRRek1TSWdlR3hwYm1zNmFISmxaajBpSTAxS1dDMHhNQzFVUlZndFFpMHhSRFF6TVNJdlBqd3ZaejQ4TDJjK1BHY2daR0YwWVMxdGJXd3RibTlrWlQwaWJXa2lJSFJ5WVc1elptOXliVDBpZEhKaGJuTnNZWFJsS0RZME1Dd3RNVFV3S1NCelkyRnNaU2d3TGpjd055a2lQangxYzJVZ1pHRjBZUzFqUFNJeFJEUTFOaUlnZUd4cGJtczZhSEpsWmowaUkwMUtXQzB4TUMxVVJWZ3RTUzB4UkRRMU5pSXZQand2Wno0OEwyYytQQzluUGp4bklHUmhkR0V0Ylcxc0xXNXZaR1U5SW0xMFpDSWdkSEpoYm5ObWIzSnRQU0owY21GdWMyeGhkR1VvTVRNMk1pd3dLU0krUEdjZ1pHRjBZUzF0Yld3dGJtOWtaVDBpYldraUx6NDhaeUJrWVhSaExXMXRiQzF1YjJSbFBTSnRieUlnZEhKaGJuTm1iM0p0UFNKMGNtRnVjMnhoZEdVb01qYzNMamdzTUNraVBqeDFjMlVnWkdGMFlTMWpQU0l6UVNJZ2VHeHBibXM2YUhKbFpqMGlJMDFLV0MweE1DMVVSVmd0VGkwelFTSXZQand2Wno0OFp5QmtZWFJoTFcxdGJDMXViMlJsUFNKdGRHVjRkQ0lnZEhKaGJuTm1iM0p0UFNKMGNtRnVjMnhoZEdVb09ETXpMallzTUNraVBqeDFjMlVnWkdGMFlTMWpQU0pCTUNJZ2VHeHBibXM2YUhKbFpqMGlJMDFLV0MweE1DMVVSVmd0VGkxQk1DSXZQand2Wno0OFp5QmtZWFJoTFcxdGJDMXViMlJsUFNKdGNtOTNJaUIwY21GdWMyWnZjbTA5SW5SeVlXNXpiR0YwWlNneE1EZ3pMallzTUNraVBqeG5JR1JoZEdFdGJXMXNMVzV2WkdVOUltMTBaWGgwSWo0OGRYTmxJR1JoZEdFdFl6MGlOVElpSUhoc2FXNXJPbWh5WldZOUlpTk5TbGd0TVRBdFZFVllMVTR0TlRJaUx6NDhkWE5sSUdSaGRHRXRZejBpTmpVaUlIaHNhVzVyT21oeVpXWTlJaU5OU2xndE1UQXRWRVZZTFU0dE5qVWlJSFJ5WVc1elptOXliVDBpZEhKaGJuTnNZWFJsS0Rjek5pd3dLU0l2UGp4MWMyVWdaR0YwWVMxalBTSTNNQ0lnZUd4cGJtczZhSEpsWmowaUkwMUtXQzB4TUMxVVJWZ3RUaTAzTUNJZ2RISmhibk5tYjNKdFBTSjBjbUZ1YzJ4aGRHVW9NVEU0TUN3d0tTSXZQangxYzJVZ1pHRjBZUzFqUFNJM01pSWdlR3hwYm1zNmFISmxaajBpSTAxS1dDMHhNQzFVUlZndFRpMDNNaUlnZEhKaGJuTm1iM0p0UFNKMGNtRnVjMnhoZEdVb01UY3pOaXd3S1NJdlBqeDFjMlVnWkdGMFlTMWpQU0kyTlNJZ2VHeHBibXM2YUhKbFpqMGlJMDFLV0MweE1DMVVSVmd0VGkwMk5TSWdkSEpoYm5ObWIzSnRQU0owY21GdWMyeGhkR1VvTWpFeU9Dd3dLU0l2UGp4MWMyVWdaR0YwWVMxalBTSTNNeUlnZUd4cGJtczZhSEpsWmowaUkwMUtXQzB4TUMxVVJWZ3RUaTAzTXlJZ2RISmhibk5tYjNKdFBTSjBjbUZ1YzJ4aGRHVW9NalUzTWl3d0tTSXZQangxYzJVZ1pHRjBZUzFqUFNJMk5TSWdlR3hwYm1zNmFISmxaajBpSTAxS1dDMHhNQzFVUlZndFRpMDJOU0lnZEhKaGJuTm1iM0p0UFNKMGNtRnVjMnhoZEdVb01qazJOaXd3S1NJdlBqeDFjMlVnWkdGMFlTMWpQU0kyUlNJZ2VHeHBibXM2YUhKbFpqMGlJMDFLV0MweE1DMVVSVmd0VGkwMlJTSWdkSEpoYm5ObWIzSnRQU0owY21GdWMyeGhkR1VvTXpReE1Dd3dLU0l2UGp4MWMyVWdaR0YwWVMxalBTSTNOQ0lnZUd4cGJtczZhSEpsWmowaUkwMUtXQzB4TUMxVVJWZ3RUaTAzTkNJZ2RISmhibk5tYjNKdFBTSjBjbUZ1YzJ4aGRHVW9NemsyTml3d0tTSXZQangxYzJVZ1pHRjBZUzFqUFNJM015SWdlR3hwYm1zNmFISmxaajBpSTAxS1dDMHhNQzFVUlZndFRpMDNNeUlnZEhKaGJuTm1iM0p0UFNKMGNtRnVjMnhoZEdVb05ETTFOU3d3S1NJdlBqeDFjMlVnWkdGMFlTMWpQU0l5TUNJZ2VHeHBibXM2YUhKbFpqMGlJMDFLV0MweE1DMVVSVmd0VGkweU1DSWdkSEpoYm5ObWIzSnRQU0owY21GdWMyeGhkR1VvTkRjME9Td3dLU0l2UGp4MWMyVWdaR0YwWVMxalBTSTNOQ0lnZUd4cGJtczZhSEpsWmowaUkwMUtXQzB4TUMxVVJWZ3RUaTAzTkNJZ2RISmhibk5tYjNKdFBTSjBjbUZ1YzJ4aGRHVW9ORGs1T1N3d0tTSXZQangxYzJVZ1pHRjBZUzFqUFNJMk9DSWdlR3hwYm1zNmFISmxaajBpSTAxS1dDMHhNQzFVUlZndFRpMDJPQ0lnZEhKaGJuTm1iM0p0UFNKMGNtRnVjMnhoZEdVb05UTTRPQ3d3S1NJdlBqeDFjMlVnWkdGMFlTMWpQU0kyTlNJZ2VHeHBibXM2YUhKbFpqMGlJMDFLV0MweE1DMVVSVmd0VGkwMk5TSWdkSEpoYm5ObWIzSnRQU0owY21GdWMyeGhkR1VvTlRrME5Dd3dLU0l2UGp4MWMyVWdaR0YwWVMxalBTSkJNQ0lnZUd4cGJtczZhSEpsWmowaUkwMUtXQzB4TUMxVVJWZ3RUaTFCTUNJZ2RISmhibk5tYjNKdFBTSjBjbUZ1YzJ4aGRHVW9Oak00T0N3d0tTSXZQand2Wno0OFp5QmtZWFJoTFcxdGJDMXViMlJsUFNKVVpWaEJkRzl0SWlCa1lYUmhMVzFxZUMxMFpYaGpiR0Z6Y3owaVQxSkVJaUIwY21GdWMyWnZjbTA5SW5SeVlXNXpiR0YwWlNnMk5qTTRMREFwSWo0OFp5QmtZWFJoTFcxdGJDMXViMlJsUFNKdGJ5SStQSFZ6WlNCa1lYUmhMV005SWpJNElpQjRiR2x1YXpwb2NtVm1QU0lqVFVwWUxURXdMVlJGV0MxT0xUSTRJaTgrUEM5blBqeG5JR1JoZEdFdGJXMXNMVzV2WkdVOUltMXpkV0lpSUhSeVlXNXpabTl5YlQwaWRISmhibk5zWVhSbEtETTRPU3d3S1NJK1BHY2daR0YwWVMxdGJXd3RibTlrWlQwaWJXa2lQangxYzJVZ1pHRjBZUzFqUFNJeFJEUTJOU0lnZUd4cGJtczZhSEpsWmowaUkwMUtXQzB4TUMxVVJWZ3RTUzB4UkRRMk5TSXZQand2Wno0OFp5QmtZWFJoTFcxdGJDMXViMlJsUFNKdGFTSWdkSEpoYm5ObWIzSnRQU0owY21GdWMyeGhkR1VvTmpBMUxDMHhOVEFwSUhOallXeGxLREF1TnpBM0tTSStQSFZ6WlNCa1lYUmhMV005SWpGRU5EVTJJaUI0YkdsdWF6cG9jbVZtUFNJalRVcFlMVEV3TFZSRldDMUpMVEZFTkRVMklpOCtQQzluUGp3dlp6NDhaeUJrWVhSaExXMXRiQzF1YjJSbFBTSnRieUlnZEhKaGJuTm1iM0p0UFNKMGNtRnVjMnhoZEdVb01USTRPQ3d3S1NJK1BIVnpaU0JrWVhSaExXTTlJakpESWlCNGJHbHVhenBvY21WbVBTSWpUVXBZTFRFd0xWUkZXQzFPTFRKRElpOCtQQzluUGp4bklHUmhkR0V0Ylcxc0xXNXZaR1U5SW0xemRXSWlJSFJ5WVc1elptOXliVDBpZEhKaGJuTnNZWFJsS0RFM016SXVOaXd3S1NJK1BHY2daR0YwWVMxdGJXd3RibTlrWlQwaWJXa2lQangxYzJVZ1pHRjBZUzFqUFNJeFJEUTJOaUlnZUd4cGJtczZhSEpsWmowaUkwMUtXQzB4TUMxVVJWZ3RTUzB4UkRRMk5pSXZQand2Wno0OFp5QmtZWFJoTFcxdGJDMXViMlJsUFNKdGFTSWdkSEpoYm5ObWIzSnRQU0owY21GdWMyeGhkR1VvTlRJekxDMHhOVEFwSUhOallXeGxLREF1TnpBM0tTSStQSFZ6WlNCa1lYUmhMV005SWpGRU5EVTJJaUI0YkdsdWF6cG9jbVZtUFNJalRVcFlMVEV3TFZSRldDMUpMVEZFTkRVMklpOCtQQzluUGp3dlp6NDhaeUJrWVhSaExXMXRiQzF1YjJSbFBTSnRieUlnZEhKaGJuTm1iM0p0UFNKMGNtRnVjMnhoZEdVb01qVTBPUzQyTERBcElqNDhkWE5sSUdSaGRHRXRZejBpTWpraUlIaHNhVzVyT21oeVpXWTlJaU5OU2xndE1UQXRWRVZZTFU0dE1qa2lMejQ4TDJjK1BDOW5QanhuSUdSaGRHRXRiVzFzTFc1dlpHVTlJbTEwWlhoMElpQjBjbUZ1YzJadmNtMDlJblJ5WVc1emJHRjBaU2c1TlRjMkxqWXNNQ2tpUGp4MWMyVWdaR0YwWVMxalBTSkJNQ0lnZUd4cGJtczZhSEpsWmowaUkwMUtXQzB4TUMxVVJWZ3RUaTFCTUNJdlBqeDFjMlVnWkdGMFlTMWpQU0kzTXlJZ2VHeHBibXM2YUhKbFpqMGlJMDFLV0MweE1DMVVSVmd0VGkwM015SWdkSEpoYm5ObWIzSnRQU0owY21GdWMyeGhkR1VvTWpVd0xEQXBJaTgrUEhWelpTQmtZWFJoTFdNOUlqY3dJaUI0YkdsdWF6cG9jbVZtUFNJalRVcFlMVEV3TFZSRldDMU9MVGN3SWlCMGNtRnVjMlp2Y20wOUluUnlZVzV6YkdGMFpTZzJORFFzTUNraUx6NDhkWE5sSUdSaGRHRXRZejBpTmpFaUlIaHNhVzVyT21oeVpXWTlJaU5OU2xndE1UQXRWRVZZTFU0dE5qRWlJSFJ5WVc1elptOXliVDBpZEhKaGJuTnNZWFJsS0RFeU1EQXNNQ2tpTHo0OGRYTmxJR1JoZEdFdFl6MGlOelFpSUhoc2FXNXJPbWh5WldZOUlpTk5TbGd0TVRBdFZFVllMVTR0TnpRaUlIUnlZVzV6Wm05eWJUMGlkSEpoYm5Oc1lYUmxLREUzTURBc01Da2lMejQ4ZFhObElHUmhkR0V0WXowaU5qa2lJSGhzYVc1ck9taHlaV1k5SWlOTlNsZ3RNVEF0VkVWWUxVNHROamtpSUhSeVlXNXpabTl5YlQwaWRISmhibk5zWVhSbEtESXdPRGtzTUNraUx6NDhkWE5sSUdSaGRHRXRZejBpTmpFaUlIaHNhVzVyT21oeVpXWTlJaU5OU2xndE1UQXRWRVZZTFU0dE5qRWlJSFJ5WVc1elptOXliVDBpZEhKaGJuTnNZWFJsS0RJek5qY3NNQ2tpTHo0OGRYTmxJR1JoZEdFdFl6MGlOa01pSUhoc2FXNXJPbWh5WldZOUlpTk5TbGd0TVRBdFZFVllMVTR0TmtNaUlIUnlZVzV6Wm05eWJUMGlkSEpoYm5Oc1lYUmxLREk0Tmpjc01Da2lMejQ4ZFhObElHUmhkR0V0WXowaU1qQWlJSGhzYVc1ck9taHlaV1k5SWlOTlNsZ3RNVEF0VkVWWUxVNHRNakFpSUhSeVlXNXpabTl5YlQwaWRISmhibk5zWVhSbEtETXhORFVzTUNraUx6NDhkWE5sSUdSaGRHRXRZejBpTnpBaUlIaHNhVzVyT21oeVpXWTlJaU5OU2xndE1UQXRWRVZZTFU0dE56QWlJSFJ5WVc1elptOXliVDBpZEhKaGJuTnNZWFJsS0RNek9UVXNNQ2tpTHo0OGRYTmxJR1JoZEdFdFl6MGlOa1lpSUhoc2FXNXJPbWh5WldZOUlpTk5TbGd0TVRBdFZFVllMVTR0TmtZaUlIUnlZVzV6Wm05eWJUMGlkSEpoYm5Oc1lYUmxLRE01TlRFc01Da2lMejQ4ZFhObElHUmhkR0V0WXowaU56TWlJSGhzYVc1ck9taHlaV1k5SWlOTlNsZ3RNVEF0VkVWWUxVNHROek1pSUhSeVlXNXpabTl5YlQwaWRISmhibk5zWVhSbEtEUTBOVEVzTUNraUx6NDhkWE5sSUdSaGRHRXRZejBpTWtVaUlIaHNhVzVyT21oeVpXWTlJaU5OU2xndE1UQXRWRVZZTFU0dE1rVWlJSFJ5WVc1elptOXliVDBpZEhKaGJuTnNZWFJsS0RRNE5EVXNNQ2tpTHo0OGRYTmxJR1JoZEdFdFl6MGlNakFpSUhoc2FXNXJPbWh5WldZOUlpTk5TbGd0TVRBdFZFVllMVTR0TWpBaUlIUnlZVzV6Wm05eWJUMGlkSEpoYm5Oc1lYUmxLRFV4TWpNc01Da2lMejQ4ZFhObElHUmhkR0V0WXowaU5rWWlJSGhzYVc1ck9taHlaV1k5SWlOTlNsZ3RNVEF0VkVWWUxVNHROa1lpSUhSeVlXNXpabTl5YlQwaWRISmhibk5zWVhSbEtEVXpOek1zTUNraUx6NDhkWE5sSUdSaGRHRXRZejBpTmpZaUlIaHNhVzVyT21oeVpXWTlJaU5OU2xndE1UQXRWRVZZTFU0dE5qWWlJSFJ5WVc1elptOXliVDBpZEhKaGJuTnNZWFJsS0RVNE56TXNNQ2tpTHo0OGRYTmxJR1JoZEdFdFl6MGlNakFpSUhoc2FXNXJPbWh5WldZOUlpTk5TbGd0TVRBdFZFVllMVTR0TWpBaUlIUnlZVzV6Wm05eWJUMGlkSEpoYm5Oc1lYUmxLRFl4Tnprc01Da2lMejQ4ZFhObElHUmhkR0V0WXowaU5rVWlJSGhzYVc1ck9taHlaV1k5SWlOTlNsZ3RNVEF0VkVWWUxVNHROa1VpSUhSeVlXNXpabTl5YlQwaWRISmhibk5zWVhSbEtEWTBNamtzTUNraUx6NDhkWE5sSUdSaGRHRXRZejBpTmtZaUlIaHNhVzVyT21oeVpXWTlJaU5OU2xndE1UQXRWRVZZTFU0dE5rWWlJSFJ5WVc1elptOXliVDBpZEhKaGJuTnNZWFJsS0RZNU9EVXNNQ2tpTHo0OGRYTmxJR1JoZEdFdFl6MGlOalFpSUhoc2FXNXJPbWh5WldZOUlpTk5TbGd0TVRBdFZFVllMVTR0TmpRaUlIUnlZVzV6Wm05eWJUMGlkSEpoYm5Oc1lYUmxLRGMwT0RVc01Da2lMejQ4ZFhObElHUmhkR0V0WXowaU5qVWlJSGhzYVc1ck9taHlaV1k5SWlOTlNsZ3RNVEF0VkVWWUxVNHROalVpSUhSeVlXNXpabTl5YlQwaWRISmhibk5zWVhSbEtEZ3dOREVzTUNraUx6NDhkWE5sSUdSaGRHRXRZejBpTWtNaUlIaHNhVzVyT21oeVpXWTlJaU5OU2xndE1UQXRWRVZZTFU0dE1rTWlJSFJ5WVc1elptOXliVDBpZEhKaGJuTnNZWFJsS0RnME9EVXNNQ2tpTHo0OEwyYytQQzluUGp3dlp6NDhMMmMrUEdjZ1pHRjBZUzF0Yld3dGJtOWtaVDBpYlhSeUlpQjBjbUZ1YzJadmNtMDlJblJ5WVc1emJHRjBaU2d3TEMwMU5URXVOeWtpUGp4bklHUmhkR0V0Ylcxc0xXNXZaR1U5SW0xMFpDSWdkSEpoYm5ObWIzSnRQU0owY21GdWMyeGhkR1VvTXpnMExqY3NNQ2tpUGp4bklHUmhkR0V0Ylcxc0xXNXZaR1U5SW0xemRXSWlQanhuSUdSaGRHRXRiVzFzTFc1dlpHVTlJbTFwSWo0OGRYTmxJR1JoZEdFdFl6MGlNVVEzTURjaUlIaHNhVzVyT21oeVpXWTlJaU5OU2xndE1UQXRWRVZZTFVrdE1VUTNNRGNpTHo0OEwyYytQR2NnWkdGMFlTMXRiV3d0Ym05a1pUMGliV2tpSUhSeVlXNXpabTl5YlQwaWRISmhibk5zWVhSbEtEWXpOaXd0TVRVd0tTQnpZMkZzWlNnd0xqY3dOeWtpUGp4MWMyVWdaR0YwWVMxalBTSXhSRFExTnlJZ2VHeHBibXM2YUhKbFpqMGlJMDFLV0MweE1DMVVSVmd0U1MweFJEUTFOeUl2UGp3dlp6NDhMMmMrUEM5blBqeG5JR1JoZEdFdGJXMXNMVzV2WkdVOUltMTBaQ0lnZEhKaGJuTm1iM0p0UFNKMGNtRnVjMnhoZEdVb01UTTJNaXd3S1NJK1BHY2daR0YwWVMxdGJXd3RibTlrWlQwaWJXa2lMejQ4WnlCa1lYUmhMVzF0YkMxdWIyUmxQU0p0YnlJZ2RISmhibk5tYjNKdFBTSjBjbUZ1YzJ4aGRHVW9NamMzTGpnc01Da2lQangxYzJVZ1pHRjBZUzFqUFNJelFTSWdlR3hwYm1zNmFISmxaajBpSTAxS1dDMHhNQzFVUlZndFRpMHpRU0l2UGp3dlp6NDhaeUJrWVhSaExXMXRiQzF1YjJSbFBTSnRkR1Y0ZENJZ2RISmhibk5tYjNKdFBTSjBjbUZ1YzJ4aGRHVW9PRE16TGpZc01Da2lQangxYzJVZ1pHRjBZUzFqUFNKQk1DSWdlR3hwYm1zNmFISmxaajBpSTAxS1dDMHhNQzFVUlZndFRpMUJNQ0l2UGp3dlp6NDhaeUJrWVhSaExXMXRiQzF1YjJSbFBTSnRjbTkzSWlCMGNtRnVjMlp2Y20wOUluUnlZVzV6YkdGMFpTZ3hNRGd6TGpZc01Da2lQanhuSUdSaGRHRXRiVzFzTFc1dlpHVTlJbTEwWlhoMElqNDhkWE5sSUdSaGRHRXRZejBpTlRVaUlIaHNhVzVyT21oeVpXWTlJaU5OU2xndE1UQXRWRVZZTFU0dE5UVWlMejQ4ZFhObElHUmhkR0V0WXowaU56QWlJSGhzYVc1ck9taHlaV1k5SWlOTlNsZ3RNVEF0VkVWWUxVNHROekFpSUhSeVlXNXpabTl5YlQwaWRISmhibk5zWVhSbEtEYzFNQ3d3S1NJdlBqeDFjMlVnWkdGMFlTMWpQU0kyTkNJZ2VHeHBibXM2YUhKbFpqMGlJMDFLV0MweE1DMVVSVmd0VGkwMk5DSWdkSEpoYm5ObWIzSnRQU0owY21GdWMyeGhkR1VvTVRNd05pd3dLU0l2UGp4MWMyVWdaR0YwWVMxalBTSTJNU0lnZUd4cGJtczZhSEpsWmowaUkwMUtXQzB4TUMxVVJWZ3RUaTAyTVNJZ2RISmhibk5tYjNKdFBTSjBjbUZ1YzJ4aGRHVW9NVGcyTWl3d0tTSXZQangxYzJVZ1pHRjBZUzFqUFNJM05DSWdlR3hwYm1zNmFISmxaajBpSTAxS1dDMHhNQzFVUlZndFRpMDNOQ0lnZEhKaGJuTm1iM0p0UFNKMGNtRnVjMnhoZEdVb01qTTJNaXd3S1NJdlBqeDFjMlVnWkdGMFlTMWpQU0kyTlNJZ2VHeHBibXM2YUhKbFpqMGlJMDFLV0MweE1DMVVSVmd0VGkwMk5TSWdkSEpoYm5ObWIzSnRQU0owY21GdWMyeGhkR1VvTWpjMU1Td3dLU0l2UGp4MWMyVWdaR0YwWVMxalBTSTJOQ0lnZUd4cGJtczZhSEpsWmowaUkwMUtXQzB4TUMxVVJWZ3RUaTAyTkNJZ2RISmhibk5tYjNKdFBTSjBjbUZ1YzJ4aGRHVW9NekU1TlN3d0tTSXZQangxYzJVZ1pHRjBZUzFqUFNJeU1DSWdlR3hwYm1zNmFISmxaajBpSTAxS1dDMHhNQzFVUlZndFRpMHlNQ0lnZEhKaGJuTm1iM0p0UFNKMGNtRnVjMnhoZEdVb016YzFNU3d3S1NJdlBqeDFjMlVnWkdGMFlTMWpQU0kyTXlJZ2VHeHBibXM2YUhKbFpqMGlJMDFLV0MweE1DMVVSVmd0VGkwMk15SWdkSEpoYm5ObWIzSnRQU0owY21GdWMyeGhkR1VvTkRBd01Td3dLU0l2UGp4MWMyVWdaR0YwWVMxalBTSTJOU0lnZUd4cGJtczZhSEpsWmowaUkwMUtXQzB4TUMxVVJWZ3RUaTAyTlNJZ2RISmhibk5tYjNKdFBTSjBjbUZ1YzJ4aGRHVW9ORFEwTlN3d0tTSXZQangxYzJVZ1pHRjBZUzFqUFNJMlJTSWdlR3hwYm1zNmFISmxaajBpSTAxS1dDMHhNQzFVUlZndFRpMDJSU0lnZEhKaGJuTm1iM0p0UFNKMGNtRnVjMnhoZEdVb05EZzRPU3d3S1NJdlBqeDFjMlVnWkdGMFlTMWpQU0kzTkNJZ2VHeHBibXM2YUhKbFpqMGlJMDFLV0MweE1DMVVSVmd0VGkwM05DSWdkSEpoYm5ObWIzSnRQU0owY21GdWMyeGhkR1VvTlRRME5Td3dLU0l2UGp4MWMyVWdaR0YwWVMxalBTSTNNaUlnZUd4cGJtczZhSEpsWmowaUkwMUtXQzB4TUMxVVJWZ3RUaTAzTWlJZ2RISmhibk5tYjNKdFBTSjBjbUZ1YzJ4aGRHVW9OVGd6TkN3d0tTSXZQangxYzJVZ1pHRjBZUzFqUFNJMlJpSWdlR3hwYm1zNmFISmxaajBpSTAxS1dDMHhNQzFVUlZndFRpMDJSaUlnZEhKaGJuTm1iM0p0UFNKMGNtRnVjMnhoZEdVb05qSXlOaXd3S1NJdlBqeDFjMlVnWkdGMFlTMWpQU0kyT1NJZ2VHeHBibXM2YUhKbFpqMGlJMDFLV0MweE1DMVVSVmd0VGkwMk9TSWdkSEpoYm5ObWIzSnRQU0owY21GdWMyeGhkR1VvTmpjeU5pd3dLU0l2UGp4MWMyVWdaR0YwWVMxalBTSTJOQ0lnZUd4cGJtczZhSEpsWmowaUkwMUtXQzB4TUMxVVJWZ3RUaTAyTkNJZ2RISmhibk5tYjNKdFBTSjBjbUZ1YzJ4aGRHVW9OekF3TkN3d0tTSXZQangxYzJVZ1pHRjBZUzFqUFNJeU1DSWdlR3hwYm1zNmFISmxaajBpSTAxS1dDMHhNQzFVUlZndFRpMHlNQ0lnZEhKaGJuTm1iM0p0UFNKMGNtRnVjMnhoZEdVb056VTJNQ3d3S1NJdlBqeDFjMlVnWkdGMFlTMWpQU0kyUmlJZ2VHeHBibXM2YUhKbFpqMGlJMDFLV0MweE1DMVVSVmd0VGkwMlJpSWdkSEpoYm5ObWIzSnRQU0owY21GdWMyeGhkR1VvTnpneE1Dd3dLU0l2UGp4MWMyVWdaR0YwWVMxalBTSTJOaUlnZUd4cGJtczZhSEpsWmowaUkwMUtXQzB4TUMxVVJWZ3RUaTAyTmlJZ2RISmhibk5tYjNKdFBTSjBjbUZ1YzJ4aGRHVW9PRE14TUN3d0tTSXZQangxYzJVZ1pHRjBZUzFqUFNJeU1DSWdlR3hwYm1zNmFISmxaajBpSTAxS1dDMHhNQzFVUlZndFRpMHlNQ0lnZEhKaGJuTm1iM0p0UFNKMGNtRnVjMnhoZEdVb09EWXhOaXd3S1NJdlBqeDFjMlVnWkdGMFlTMWpQU0kyTXlJZ2VHeHBibXM2YUhKbFpqMGlJMDFLV0MweE1DMVVSVmd0VGkwMk15SWdkSEpoYm5ObWIzSnRQU0owY21GdWMyeGhkR1VvT0RnMk5pd3dLU0l2UGp4MWMyVWdaR0YwWVMxalBTSTJReUlnZUd4cGJtczZhSEpsWmowaUkwMUtXQzB4TUMxVVJWZ3RUaTAyUXlJZ2RISmhibk5tYjNKdFBTSjBjbUZ1YzJ4aGRHVW9PVE14TUN3d0tTSXZQangxYzJVZ1pHRjBZUzFqUFNJM05TSWdlR3hwYm1zNmFISmxaajBpSTAxS1dDMHhNQzFVUlZndFRpMDNOU0lnZEhKaGJuTm1iM0p0UFNKMGNtRnVjMnhoZEdVb09UVTRPQ3d3S1NJdlBqeDFjMlVnWkdGMFlTMWpQU0kzTXlJZ2VHeHBibXM2YUhKbFpqMGlJMDFLV0MweE1DMVVSVmd0VGkwM015SWdkSEpoYm5ObWIzSnRQU0owY21GdWMyeGhkR1VvTVRBeE5EUXNNQ2tpTHo0OGRYTmxJR1JoZEdFdFl6MGlOelFpSUhoc2FXNXJPbWh5WldZOUlpTk5TbGd0TVRBdFZFVllMVTR0TnpRaUlIUnlZVzV6Wm05eWJUMGlkSEpoYm5Oc1lYUmxLREV3TlRNNExEQXBJaTgrUEhWelpTQmtZWFJoTFdNOUlqWTFJaUI0YkdsdWF6cG9jbVZtUFNJalRVcFlMVEV3TFZSRldDMU9MVFkxSWlCMGNtRnVjMlp2Y20wOUluUnlZVzV6YkdGMFpTZ3hNRGt5Tnl3d0tTSXZQangxYzJVZ1pHRjBZUzFqUFNJM01pSWdlR3hwYm1zNmFISmxaajBpSTAxS1dDMHhNQzFVUlZndFRpMDNNaUlnZEhKaGJuTm1iM0p0UFNKMGNtRnVjMnhoZEdVb01URXpOekVzTUNraUx6NDhkWE5sSUdSaGRHRXRZejBpUVRBaUlIaHNhVzVyT21oeVpXWTlJaU5OU2xndE1UQXRWRVZZTFU0dFFUQWlJSFJ5WVc1elptOXliVDBpZEhKaGJuTnNZWFJsS0RFeE56WXpMREFwSWk4K1BDOW5QanhuSUdSaGRHRXRiVzFzTFc1dlpHVTlJbFJsV0VGMGIyMGlJR1JoZEdFdGJXcDRMWFJsZUdOc1lYTnpQU0pQVWtRaUlIUnlZVzV6Wm05eWJUMGlkSEpoYm5Oc1lYUmxLREV5TURFekxEQXBJajQ4WnlCa1lYUmhMVzF0YkMxdWIyUmxQU0p0YVNJK1BIVnpaU0JrWVhSaExXTTlJakZFTkRVM0lpQjRiR2x1YXpwb2NtVm1QU0lqVFVwWUxURXdMVlJGV0MxSkxURkVORFUzSWk4K1BDOW5Qand2Wno0OFp5QmtZWFJoTFcxdGJDMXViMlJsUFNKdGRHVjRkQ0lnZEhKaGJuTm1iM0p0UFNKMGNtRnVjMnhoZEdVb01USTBNalVzTUNraVBqeDFjMlVnWkdGMFlTMWpQU0l5UXlJZ2VHeHBibXM2YUhKbFpqMGlJMDFLV0MweE1DMVVSVmd0VGkweVF5SXZQand2Wno0OEwyYytQQzluUGp3dlp6NDhaeUJrWVhSaExXMXRiQzF1YjJSbFBTSnRkSElpSUhSeVlXNXpabTl5YlQwaWRISmhibk5zWVhSbEtEQXNMVEU0T1RZcElqNDhaeUJrWVhSaExXMXRiQzF1YjJSbFBTSnRkR1FpSUhSeVlXNXpabTl5YlQwaWRISmhibk5zWVhSbEtETTRNUzQzTERBcElqNDhaeUJrWVhSaExXMXRiQzF1YjJSbFBTSnRjM1ZpSWo0OFp5QmtZWFJoTFcxdGJDMXViMlJsUFNKVVpWaEJkRzl0SWlCa1lYUmhMVzFxZUMxMFpYaGpiR0Z6Y3owaVQxSkVJajQ4WnlCa1lYUmhMVzF0YkMxdWIyUmxQU0p0YVNJK1BIVnpaU0JrWVhSaExXTTlJalV6SWlCNGJHbHVhenBvY21WbVBTSWpUVXBZTFRFd0xWUkZXQzFETFRVeklpOCtQQzluUGp3dlp6NDhaeUJrWVhSaExXMXRiQzF1YjJSbFBTSnRhU0lnZEhKaGJuTm1iM0p0UFNKMGNtRnVjMnhoZEdVb05qTTVMQzB4TlRBcElITmpZV3hsS0RBdU56QTNLU0krUEhWelpTQmtZWFJoTFdNOUlqRkVORFUzSWlCNGJHbHVhenBvY21WbVBTSWpUVXBZTFRFd0xWUkZXQzFKTFRGRU5EVTNJaTgrUEM5blBqd3ZaejQ4TDJjK1BHY2daR0YwWVMxdGJXd3RibTlrWlQwaWJYUmtJaUIwY21GdWMyWnZjbTA5SW5SeVlXNXpiR0YwWlNneE16WXlMREFwSWo0OFp5QmtZWFJoTFcxdGJDMXViMlJsUFNKdGFTSXZQanhuSUdSaGRHRXRiVzFzTFc1dlpHVTlJbTF2SWlCMGNtRnVjMlp2Y20wOUluUnlZVzV6YkdGMFpTZ3lOemN1T0N3d0tTSStQSFZ6WlNCa1lYUmhMV005SWpOQklpQjRiR2x1YXpwb2NtVm1QU0lqVFVwWUxURXdMVlJGV0MxT0xUTkJJaTgrUEM5blBqeG5JR1JoZEdFdGJXMXNMVzV2WkdVOUltMTBaWGgwSWlCMGNtRnVjMlp2Y20wOUluUnlZVzV6YkdGMFpTZzRNek11Tml3d0tTSStQSFZ6WlNCa1lYUmhMV005SWtFd0lpQjRiR2x1YXpwb2NtVm1QU0lqVFVwWUxURXdMVlJGV0MxT0xVRXdJaTgrUEM5blBqeG5JR1JoZEdFdGJXMXNMVzV2WkdVOUltMTBaWGgwSWlCMGNtRnVjMlp2Y20wOUluUnlZVzV6YkdGMFpTZ3hNRGd6TGpZc01Da2lQangxYzJVZ1pHRjBZUzFqUFNJMU15SWdlR3hwYm1zNmFISmxaajBpSTAxS1dDMHhNQzFVUlZndFRpMDFNeUl2UGp4MWMyVWdaR0YwWVMxalBTSTJOU0lnZUd4cGJtczZhSEpsWmowaUkwMUtXQzB4TUMxVVJWZ3RUaTAyTlNJZ2RISmhibk5tYjNKdFBTSjBjbUZ1YzJ4aGRHVW9OVFUyTERBcElpOCtQSFZ6WlNCa1lYUmhMV005SWpjMElpQjRiR2x1YXpwb2NtVm1QU0lqVFVwWUxURXdMVlJGV0MxT0xUYzBJaUIwY21GdWMyWnZjbTA5SW5SeVlXNXpiR0YwWlNneE1EQXdMREFwSWk4K1BIVnpaU0JrWVhSaExXTTlJakl3SWlCNGJHbHVhenBvY21WbVBTSWpUVXBZTFRFd0xWUkZXQzFPTFRJd0lpQjBjbUZ1YzJadmNtMDlJblJ5WVc1emJHRjBaU2d4TXpnNUxEQXBJaTgrUEhWelpTQmtZWFJoTFdNOUlqWkdJaUI0YkdsdWF6cG9jbVZtUFNJalRVcFlMVEV3TFZSRldDMU9MVFpHSWlCMGNtRnVjMlp2Y20wOUluUnlZVzV6YkdGMFpTZ3hOak01TERBcElpOCtQSFZ6WlNCa1lYUmhMV005SWpZMklpQjRiR2x1YXpwb2NtVm1QU0lqVFVwWUxURXdMVlJGV0MxT0xUWTJJaUIwY21GdWMyWnZjbTA5SW5SeVlXNXpiR0YwWlNneU1UTTVMREFwSWk4K1BIVnpaU0JrWVhSaExXTTlJakl3SWlCNGJHbHVhenBvY21WbVBTSWpUVXBZTFRFd0xWUkZXQzFPTFRJd0lpQjBjbUZ1YzJadmNtMDlJblJ5WVc1emJHRjBaU2d5TkRRMUxEQXBJaTgrUEhWelpTQmtZWFJoTFdNOUlqY3pJaUI0YkdsdWF6cG9jbVZtUFNJalRVcFlMVEV3TFZSRldDMU9MVGN6SWlCMGNtRnVjMlp2Y20wOUluUnlZVzV6YkdGMFpTZ3lOamsxTERBcElpOCtQSFZ6WlNCa1lYUmhMV005SWpZMUlpQjRiR2x1YXpwb2NtVm1QU0lqVFVwWUxURXdMVlJGV0MxT0xUWTFJaUIwY21GdWMyWnZjbTA5SW5SeVlXNXpiR0YwWlNnek1EZzVMREFwSWk4K1BIVnpaU0JrWVhSaExXTTlJalpGSWlCNGJHbHVhenBvY21WbVBTSWpUVXBZTFRFd0xWUkZXQzFPTFRaRklpQjBjbUZ1YzJadmNtMDlJblJ5WVc1emJHRjBaU2d6TlRNekxEQXBJaTgrUEhWelpTQmtZWFJoTFdNOUlqY3pJaUI0YkdsdWF6cG9jbVZtUFNJalRVcFlMVEV3TFZSRldDMU9MVGN6SWlCMGNtRnVjMlp2Y20wOUluUnlZVzV6YkdGMFpTZzBNRGc1TERBcElpOCtQSFZ6WlNCa1lYUmhMV005SWpaR0lpQjRiR2x1YXpwb2NtVm1QU0lqVFVwWUxURXdMVlJGV0MxT0xUWkdJaUIwY21GdWMyWnZjbTA5SW5SeVlXNXpiR0YwWlNnME5EZ3pMREFwSWk4K1BIVnpaU0JrWVhSaExXTTlJamN5SWlCNGJHbHVhenBvY21WbVBTSWpUVXBZTFRFd0xWUkZXQzFPTFRjeUlpQjBjbUZ1YzJadmNtMDlJblJ5WVc1emJHRjBaU2cwT1RnekxEQXBJaTgrUEhWelpTQmtZWFJoTFdNOUlqSXdJaUI0YkdsdWF6cG9jbVZtUFNJalRVcFlMVEV3TFZSRldDMU9MVEl3SWlCMGNtRnVjMlp2Y20wOUluUnlZVzV6YkdGMFpTZzFNemMxTERBcElpOCtQSFZ6WlNCa1lYUmhMV005SWpaRklpQjRiR2x1YXpwb2NtVm1QU0lqVFVwWUxURXdMVlJGV0MxT0xUWkZJaUIwY21GdWMyWnZjbTA5SW5SeVlXNXpiR0YwWlNnMU5qSTFMREFwSWk4K1BIVnpaU0JrWVhSaExXTTlJalpHSWlCNGJHbHVhenBvY21WbVBTSWpUVXBZTFRFd0xWUkZXQzFPTFRaR0lpQjBjbUZ1YzJadmNtMDlJblJ5WVc1emJHRjBaU2cyTVRneExEQXBJaTgrUEhWelpTQmtZWFJoTFdNOUlqWTBJaUI0YkdsdWF6cG9jbVZtUFNJalRVcFlMVEV3TFZSRldDMU9MVFkwSWlCMGNtRnVjMlp2Y20wOUluUnlZVzV6YkdGMFpTZzJOamd4TERBcElpOCtQSFZ6WlNCa1lYUmhMV005SWpZMUlpQjRiR2x1YXpwb2NtVm1QU0lqVFVwWUxURXdMVlJGV0MxT0xUWTFJaUIwY21GdWMyWnZjbTA5SW5SeVlXNXpiR0YwWlNnM01qTTNMREFwSWk4K1BIVnpaU0JrWVhSaExXTTlJamN6SWlCNGJHbHVhenBvY21WbVBTSWpUVXBZTFRFd0xWUkZXQzFPTFRjeklpQjBjbUZ1YzJadmNtMDlJblJ5WVc1emJHRjBaU2czTmpneExEQXBJaTgrUEhWelpTQmtZWFJoTFdNOUlqSXdJaUI0YkdsdWF6cG9jbVZtUFNJalRVcFlMVEV3TFZSRldDMU9MVEl3SWlCMGNtRnVjMlp2Y20wOUluUnlZVzV6YkdGMFpTZzRNRGMxTERBcElpOCtQSFZ6WlNCa1lYUmhMV005SWpZeElpQjRiR2x1YXpwb2NtVm1QU0lqVFVwWUxURXdMVlJGV0MxT0xUWXhJaUIwY21GdWMyWnZjbTA5SW5SeVlXNXpiR0YwWlNnNE16STFMREFwSWk4K1BIVnpaU0JrWVhSaExXTTlJamN6SWlCNGJHbHVhenBvY21WbVBTSWpUVXBZTFRFd0xWUkZXQzFPTFRjeklpQjBjbUZ1YzJadmNtMDlJblJ5WVc1emJHRjBaU2c0T0RJMUxEQXBJaTgrUEhWelpTQmtZWFJoTFdNOUlqY3pJaUI0YkdsdWF6cG9jbVZtUFNJalRVcFlMVEV3TFZSRldDMU9MVGN6SWlCMGNtRnVjMlp2Y20wOUluUnlZVzV6YkdGMFpTZzVNakU1TERBcElpOCtQSFZ6WlNCa1lYUmhMV005SWpZNUlpQjRiR2x1YXpwb2NtVm1QU0lqVFVwWUxURXdMVlJGV0MxT0xUWTVJaUIwY21GdWMyWnZjbTA5SW5SeVlXNXpiR0YwWlNnNU5qRXpMREFwSWk4K1BIVnpaU0JrWVhSaExXTTlJalkzSWlCNGJHbHVhenBvY21WbVBTSWpUVXBZTFRFd0xWUkZXQzFPTFRZM0lpQjBjbUZ1YzJadmNtMDlJblJ5WVc1emJHRjBaU2c1T0RreExEQXBJaTgrUEhWelpTQmtZWFJoTFdNOUlqWkZJaUI0YkdsdWF6cG9jbVZtUFNJalRVcFlMVEV3TFZSRldDMU9MVFpGSWlCMGNtRnVjMlp2Y20wOUluUnlZVzV6YkdGMFpTZ3hNRE01TVN3d0tTSXZQangxYzJVZ1pHRjBZUzFqUFNJMk5TSWdlR3hwYm1zNmFISmxaajBpSTAxS1dDMHhNQzFVUlZndFRpMDJOU0lnZEhKaGJuTm1iM0p0UFNKMGNtRnVjMnhoZEdVb01UQTVORGNzTUNraUx6NDhkWE5sSUdSaGRHRXRZejBpTmpRaUlIaHNhVzVyT21oeVpXWTlJaU5OU2xndE1UQXRWRVZZTFU0dE5qUWlJSFJ5WVc1elptOXliVDBpZEhKaGJuTnNZWFJsS0RFeE16a3hMREFwSWk4K1BIVnpaU0JrWVhSaExXTTlJakl3SWlCNGJHbHVhenBvY21WbVBTSWpUVXBZTFRFd0xWUkZXQzFPTFRJd0lpQjBjbUZ1YzJadmNtMDlJblJ5WVc1emJHRjBaU2d4TVRrME55d3dLU0l2UGp4MWMyVWdaR0YwWVMxalBTSTNOQ0lnZUd4cGJtczZhSEpsWmowaUkwMUtXQzB4TUMxVVJWZ3RUaTAzTkNJZ2RISmhibk5tYjNKdFBTSjBjbUZ1YzJ4aGRHVW9NVEl4T1Rjc01Da2lMejQ4ZFhObElHUmhkR0V0WXowaU5rWWlJSGhzYVc1ck9taHlaV1k5SWlOTlNsZ3RNVEF0VkVWWUxVNHROa1lpSUhSeVlXNXpabTl5YlQwaWRISmhibk5zWVhSbEtERXlOVGcyTERBcElpOCtQSFZ6WlNCa1lYUmhMV005SWpJd0lpQjRiR2x1YXpwb2NtVm1QU0lqVFVwWUxURXdMVlJGV0MxT0xUSXdJaUIwY21GdWMyWnZjbTA5SW5SeVlXNXpiR0YwWlNneE16QTROaXd3S1NJdlBqeDFjMlVnWkdGMFlTMWpQU0kyTXlJZ2VHeHBibXM2YUhKbFpqMGlJMDFLV0MweE1DMVVSVmd0VGkwMk15SWdkSEpoYm5ObWIzSnRQU0owY21GdWMyeGhkR1VvTVRNek16WXNNQ2tpTHo0OGRYTmxJR1JoZEdFdFl6MGlOa01pSUhoc2FXNXJPbWh5WldZOUlpTk5TbGd0TVRBdFZFVllMVTR0TmtNaUlIUnlZVzV6Wm05eWJUMGlkSEpoYm5Oc1lYUmxLREV6Tnpnd0xEQXBJaTgrUEhWelpTQmtZWFJoTFdNOUlqYzFJaUI0YkdsdWF6cG9jbVZtUFNJalRVcFlMVEV3TFZSRldDMU9MVGMxSWlCMGNtRnVjMlp2Y20wOUluUnlZVzV6YkdGMFpTZ3hOREExT0N3d0tTSXZQangxYzJVZ1pHRjBZUzFqUFNJM015SWdlR3hwYm1zNmFISmxaajBpSTAxS1dDMHhNQzFVUlZndFRpMDNNeUlnZEhKaGJuTm1iM0p0UFNKMGNtRnVjMnhoZEdVb01UUTJNVFFzTUNraUx6NDhkWE5sSUdSaGRHRXRZejBpTnpRaUlIaHNhVzVyT21oeVpXWTlJaU5OU2xndE1UQXRWRVZZTFU0dE56UWlJSFJ5WVc1elptOXliVDBpZEhKaGJuTnNZWFJsS0RFMU1EQTRMREFwSWk4K1BIVnpaU0JrWVhSaExXTTlJalkxSWlCNGJHbHVhenBvY21WbVBTSWpUVXBZTFRFd0xWUkZXQzFPTFRZMUlpQjBjbUZ1YzJadmNtMDlJblJ5WVc1emJHRjBaU2d4TlRNNU55d3dLU0l2UGp4MWMyVWdaR0YwWVMxalBTSTNNaUlnZUd4cGJtczZhSEpsWmowaUkwMUtXQzB4TUMxVVJWZ3RUaTAzTWlJZ2RISmhibk5tYjNKdFBTSjBjbUZ1YzJ4aGRHVW9NVFU0TkRFc01Da2lMejQ4ZFhObElHUmhkR0V0WXowaU1rTWlJSGhzYVc1ck9taHlaV1k5SWlOTlNsZ3RNVEF0VkVWWUxVNHRNa01pSUhSeVlXNXpabTl5YlQwaWRISmhibk5zWVhSbEtERTJNak16TERBcElpOCtQQzluUGp3dlp6NDhMMmMrUEdjZ1pHRjBZUzF0Yld3dGJtOWtaVDBpYlhSeUlpQjBjbUZ1YzJadmNtMDlJblJ5WVc1emJHRjBaU2d3TEMwek1qUXdMaklwSWo0OFp5QmtZWFJoTFcxdGJDMXViMlJsUFNKdGRHUWlQanhuSUdSaGRHRXRiVzFzTFc1dlpHVTlJbTF6ZFdJaVBqeG5JR1JoZEdFdGJXMXNMVzV2WkdVOUlsUmxXRUYwYjIwaUlHUmhkR0V0YldwNExYUmxlR05zWVhOelBTSlBVa1FpUGp4bklHUmhkR0V0Ylcxc0xXNXZaR1U5SW0xcElqNDhkWE5sSUdSaGRHRXRZejBpTVVRME16RWlJSGhzYVc1ck9taHlaV1k5SWlOTlNsZ3RNVEF0VkVWWUxVSXRNVVEwTXpFaUx6NDhMMmMrUEM5blBqeG5JR1JoZEdFdGJXMXNMVzV2WkdVOUlsUmxXRUYwYjIwaUlIUnlZVzV6Wm05eWJUMGlkSEpoYm5Oc1lYUmxLRFkwTUN3dE1UVXdLU0J6WTJGc1pTZ3dMamN3TnlraUlHUmhkR0V0YldwNExYUmxlR05zWVhOelBTSlBVa1FpUGp4bklHUmhkR0V0Ylcxc0xXNXZaR1U5SW0xemRXSWlQanhuSUdSaGRHRXRiVzFzTFc1dlpHVTlJbTFwSWo0OGRYTmxJR1JoZEdFdFl6MGlNakV3UlNJZ2VHeHBibXM2YUhKbFpqMGlJMDFLV0MweE1DMVVSVmd0U1MweU1UQkZJaTgrUEM5blBqeG5JR1JoZEdFdGJXMXNMVzV2WkdVOUltMXBJaUIwY21GdWMyWnZjbTA5SW5SeVlXNXpiR0YwWlNnMk1Ea3NMVEUxTUNrZ2MyTmhiR1VvTUM0M01EY3BJajQ4ZFhObElHUmhkR0V0WXowaU1VUTBOVGNpSUhoc2FXNXJPbWh5WldZOUlpTk5TbGd0TVRBdFZFVllMVWt0TVVRME5UY2lMejQ4TDJjK1BDOW5Qand2Wno0OEwyYytQQzluUGp4bklHUmhkR0V0Ylcxc0xXNXZaR1U5SW0xMFpDSWdkSEpoYm5ObWIzSnRQU0owY21GdWMyeGhkR1VvTVRNMk1pd3dLU0krUEdjZ1pHRjBZUzF0Yld3dGJtOWtaVDBpYldraUx6NDhaeUJrWVhSaExXMXRiQzF1YjJSbFBTSnRieUlnZEhKaGJuTm1iM0p0UFNKMGNtRnVjMnhoZEdVb01qYzNMamdzTUNraVBqeDFjMlVnWkdGMFlTMWpQU0l6UVNJZ2VHeHBibXM2YUhKbFpqMGlJMDFLV0MweE1DMVVSVmd0VGkwelFTSXZQand2Wno0OFp5QmtZWFJoTFcxdGJDMXViMlJsUFNKdGRHVjRkQ0lnZEhKaGJuTm1iM0p0UFNKMGNtRnVjMnhoZEdVb09ETXpMallzTUNraVBqeDFjMlVnWkdGMFlTMWpQU0pCTUNJZ2VHeHBibXM2YUhKbFpqMGlJMDFLV0MweE1DMVVSVmd0VGkxQk1DSXZQand2Wno0OFp5QmtZWFJoTFcxdGJDMXViMlJsUFNKdGRHVjRkQ0lnZEhKaGJuTm1iM0p0UFNKMGNtRnVjMnhoZEdVb01UQTRNeTQyTERBcElqNDhkWE5sSUdSaGRHRXRZejBpTlRNaUlIaHNhVzVyT21oeVpXWTlJaU5OU2xndE1UQXRWRVZZTFU0dE5UTWlMejQ4ZFhObElHUmhkR0V0WXowaU56QWlJSGhzYVc1ck9taHlaV1k5SWlOTlNsZ3RNVEF0VkVWWUxVNHROekFpSUhSeVlXNXpabTl5YlQwaWRISmhibk5zWVhSbEtEVTFOaXd3S1NJdlBqeDFjMlVnWkdGMFlTMWpQU0kyTVNJZ2VHeHBibXM2YUhKbFpqMGlJMDFLV0MweE1DMVVSVmd0VGkwMk1TSWdkSEpoYm5ObWIzSnRQU0owY21GdWMyeGhkR1VvTVRFeE1pd3dLU0l2UGp4MWMyVWdaR0YwWVMxalBTSTNOQ0lnZUd4cGJtczZhSEpsWmowaUkwMUtXQzB4TUMxVVJWZ3RUaTAzTkNJZ2RISmhibk5tYjNKdFBTSjBjbUZ1YzJ4aGRHVW9NVFl4TWl3d0tTSXZQangxYzJVZ1pHRjBZUzFqUFNJMk9TSWdlR3hwYm1zNmFISmxaajBpSTAxS1dDMHhNQzFVUlZndFRpMDJPU0lnZEhKaGJuTm1iM0p0UFNKMGNtRnVjMnhoZEdVb01qQXdNU3d3S1NJdlBqeDFjMlVnWkdGMFlTMWpQU0kyTVNJZ2VHeHBibXM2YUhKbFpqMGlJMDFLV0MweE1DMVVSVmd0VGkwMk1TSWdkSEpoYm5ObWIzSnRQU0owY21GdWMyeGhkR1VvTWpJM09Td3dLU0l2UGp4MWMyVWdaR0YwWVMxalBTSTJReUlnZUd4cGJtczZhSEpsWmowaUkwMUtXQzB4TUMxVVJWZ3RUaTAyUXlJZ2RISmhibk5tYjNKdFBTSjBjbUZ1YzJ4aGRHVW9NamMzT1N3d0tTSXZQangxYzJVZ1pHRjBZUzFqUFNJeU1DSWdlR3hwYm1zNmFISmxaajBpSTAxS1dDMHhNQzFVUlZndFRpMHlNQ0lnZEhKaGJuTm1iM0p0UFNKMGNtRnVjMnhoZEdVb016QTFOeXd3S1NJdlBqeDFjMlVnWkdGMFlTMWpQU0kzTUNJZ2VHeHBibXM2YUhKbFpqMGlJMDFLV0MweE1DMVVSVmd0VGkwM01DSWdkSEpoYm5ObWIzSnRQU0owY21GdWMyeGhkR1VvTXpNd055d3dLU0l2UGp4MWMyVWdaR0YwWVMxalBTSTJSaUlnZUd4cGJtczZhSEpsWmowaUkwMUtXQzB4TUMxVVJWZ3RUaTAyUmlJZ2RISmhibk5tYjNKdFBTSjBjbUZ1YzJ4aGRHVW9NemcyTXl3d0tTSXZQangxYzJVZ1pHRjBZUzFqUFNJM015SWdlR3hwYm1zNmFISmxaajBpSTAxS1dDMHhNQzFVUlZndFRpMDNNeUlnZEhKaGJuTm1iM0p0UFNKMGNtRnVjMnhoZEdVb05ETTJNeXd3S1NJdlBqeDFjMlVnWkdGMFlTMWpQU0kyT1NJZ2VHeHBibXM2YUhKbFpqMGlJMDFLV0MweE1DMVVSVmd0VGkwMk9TSWdkSEpoYm5ObWIzSnRQU0owY21GdWMyeGhkR1VvTkRjMU55d3dLU0l2UGp4MWMyVWdaR0YwWVMxalBTSTNOQ0lnZUd4cGJtczZhSEpsWmowaUkwMUtXQzB4TUMxVVJWZ3RUaTAzTkNJZ2RISmhibk5tYjNKdFBTSjBjbUZ1YzJ4aGRHVW9OVEF6TlN3d0tTSXZQangxYzJVZ1pHRjBZUzFqUFNJMk9TSWdlR3hwYm1zNmFISmxaajBpSTAxS1dDMHhNQzFVUlZndFRpMDJPU0lnZEhKaGJuTm1iM0p0UFNKMGNtRnVjMnhoZEdVb05UUXlOQ3d3S1NJdlBqeDFjMlVnWkdGMFlTMWpQU0kyUmlJZ2VHeHBibXM2YUhKbFpqMGlJMDFLV0MweE1DMVVSVmd0VGkwMlJpSWdkSEpoYm5ObWIzSnRQU0owY21GdWMyeGhkR1VvTlRjd01pd3dLU0l2UGp4MWMyVWdaR0YwWVMxalBTSTJSU0lnZUd4cGJtczZhSEpsWmowaUkwMUtXQzB4TUMxVVJWZ3RUaTAyUlNJZ2RISmhibk5tYjNKdFBTSjBjbUZ1YzJ4aGRHVW9Oakl3TWl3d0tTSXZQangxYzJVZ1pHRjBZUzFqUFNJeU1DSWdlR3hwYm1zNmFISmxaajBpSTAxS1dDMHhNQzFVUlZndFRpMHlNQ0lnZEhKaGJuTm1iM0p0UFNKMGNtRnVjMnhoZEdVb05qYzFPQ3d3S1NJdlBqeDFjMlVnWkdGMFlTMWpQU0kyUmlJZ2VHeHBibXM2YUhKbFpqMGlJMDFLV0MweE1DMVVSVmd0VGkwMlJpSWdkSEpoYm5ObWIzSnRQU0owY21GdWMyeGhkR1VvTnpBd09Dd3dLU0l2UGp4MWMyVWdaR0YwWVMxalBTSTJOaUlnZUd4cGJtczZhSEpsWmowaUkwMUtXQzB4TUMxVVJWZ3RUaTAyTmlJZ2RISmhibk5tYjNKdFBTSjBjbUZ1YzJ4aGRHVW9OelV3T0N3d0tTSXZQangxYzJVZ1pHRjBZUzFqUFNJeU1DSWdlR3hwYm1zNmFISmxaajBpSTAxS1dDMHhNQzFVUlZndFRpMHlNQ0lnZEhKaGJuTm1iM0p0UFNKMGNtRnVjMnhoZEdVb056Z3hOQ3d3S1NJdlBqeDFjMlVnWkdGMFlTMWpQU0kzTkNJZ2VHeHBibXM2YUhKbFpqMGlJMDFLV0MweE1DMVVSVmd0VGkwM05DSWdkSEpoYm5ObWIzSnRQU0owY21GdWMyeGhkR1VvT0RBMk5Dd3dLU0l2UGp4MWMyVWdaR0YwWVMxalBTSTJPQ0lnZUd4cGJtczZhSEpsWmowaUkwMUtXQzB4TUMxVVJWZ3RUaTAyT0NJZ2RISmhibk5tYjNKdFBTSjBjbUZ1YzJ4aGRHVW9PRFExTXl3d0tTSXZQangxYzJVZ1pHRjBZUzFqUFNJMk5TSWdlR3hwYm1zNmFISmxaajBpSTAxS1dDMHhNQzFVUlZndFRpMDJOU0lnZEhKaGJuTm1iM0p0UFNKMGNtRnVjMnhoZEdVb09UQXdPU3d3S1NJdlBqeDFjMlVnWkdGMFlTMWpQU0l5TUNJZ2VHeHBibXM2YUhKbFpqMGlJMDFLV0MweE1DMVVSVmd0VGkweU1DSWdkSEpoYm5ObWIzSnRQU0owY21GdWMyeGhkR1VvT1RRMU15d3dLU0l2UGp4MWMyVWdaR0YwWVMxalBTSTJNeUlnZUd4cGJtczZhSEpsWmowaUkwMUtXQzB4TUMxVVJWZ3RUaTAyTXlJZ2RISmhibk5tYjNKdFBTSjBjbUZ1YzJ4aGRHVW9PVGN3TXl3d0tTSXZQangxYzJVZ1pHRjBZUzFqUFNJMlF5SWdlR3hwYm1zNmFISmxaajBpSTAxS1dDMHhNQzFVUlZndFRpMDJReUlnZEhKaGJuTm1iM0p0UFNKMGNtRnVjMnhoZEdVb01UQXhORGNzTUNraUx6NDhkWE5sSUdSaGRHRXRZejBpTnpVaUlIaHNhVzVyT21oeVpXWTlJaU5OU2xndE1UQXRWRVZZTFU0dE56VWlJSFJ5WVc1elptOXliVDBpZEhKaGJuTnNZWFJsS0RFd05ESTFMREFwSWk4K1BIVnpaU0JrWVhSaExXTTlJamN6SWlCNGJHbHVhenBvY21WbVBTSWpUVXBZTFRFd0xWUkZXQzFPTFRjeklpQjBjbUZ1YzJadmNtMDlJblJ5WVc1emJHRjBaU2d4TURrNE1Td3dLU0l2UGp4MWMyVWdaR0YwWVMxalBTSTNOQ0lnZUd4cGJtczZhSEpsWmowaUkwMUtXQzB4TUMxVVJWZ3RUaTAzTkNJZ2RISmhibk5tYjNKdFBTSjBjbUZ1YzJ4aGRHVW9NVEV6TnpVc01Da2lMejQ4ZFhObElHUmhkR0V0WXowaU5qVWlJSGhzYVc1ck9taHlaV1k5SWlOTlNsZ3RNVEF0VkVWWUxVNHROalVpSUhSeVlXNXpabTl5YlQwaWRISmhibk5zWVhSbEtERXhOelkwTERBcElpOCtQSFZ6WlNCa1lYUmhMV005SWpjeUlpQjRiR2x1YXpwb2NtVm1QU0lqVFVwWUxURXdMVlJGV0MxT0xUY3lJaUIwY21GdWMyWnZjbTA5SW5SeVlXNXpiR0YwWlNneE1qSXdPQ3d3S1NJdlBqeDFjMlVnWkdGMFlTMWpQU0l5TUNJZ2VHeHBibXM2YUhKbFpqMGlJMDFLV0MweE1DMVVSVmd0VGkweU1DSWdkSEpoYm5ObWIzSnRQU0owY21GdWMyeGhkR1VvTVRJMk1EQXNNQ2tpTHo0OGRYTmxJR1JoZEdFdFl6MGlOamdpSUhoc2FXNXJPbWh5WldZOUlpTk5TbGd0TVRBdFZFVllMVTR0TmpnaUlIUnlZVzV6Wm05eWJUMGlkSEpoYm5Oc1lYUmxLREV5T0RVd0xEQXBJaTgrUEhWelpTQmtZWFJoTFdNOUlqWTFJaUI0YkdsdWF6cG9jbVZtUFNJalRVcFlMVEV3TFZSRldDMU9MVFkxSWlCMGNtRnVjMlp2Y20wOUluUnlZVzV6YkdGMFpTZ3hNelF3Tml3d0tTSXZQangxYzJVZ1pHRjBZUzFqUFNJMk1TSWdlR3hwYm1zNmFISmxaajBpSTAxS1dDMHhNQzFVUlZndFRpMDJNU0lnZEhKaGJuTm1iM0p0UFNKMGNtRnVjMnhoZEdVb01UTTROVEFzTUNraUx6NDhkWE5sSUdSaGRHRXRZejBpTmpRaUlIaHNhVzVyT21oeVpXWTlJaU5OU2xndE1UQXRWRVZZTFU0dE5qUWlJSFJ5WVc1elptOXliVDBpZEhKaGJuTnNZWFJsS0RFME16VXdMREFwSWk4K1BDOW5Qand2Wno0OEwyYytQQzluUGp3dlp6NDhMMmMrUEM5emRtYysiLAoJIlJlYWxWaWV3U2l6ZUpzb24iIDogIntcImhlaWdodFwiOjI3MTQuMjg1NTgzNDk2MDkzOCxcIndpZHRoXCI6NzMyMS40Mjg4MzMwMDc4MTI1fSIKfQo="/>
    </extobj>
    <extobj name="2384804F-3998-4D57-9195-F3826E402611-15">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s>
</s:customData>
</file>

<file path=customXml/itemProps1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18128</Words>
  <Application>WPS Presentation</Application>
  <PresentationFormat>Widescreen</PresentationFormat>
  <Paragraphs>833</Paragraphs>
  <Slides>53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53</vt:i4>
      </vt:variant>
    </vt:vector>
  </HeadingPairs>
  <TitlesOfParts>
    <vt:vector size="62" baseType="lpstr">
      <vt:lpstr>Arial</vt:lpstr>
      <vt:lpstr>SimSun</vt:lpstr>
      <vt:lpstr>Wingdings</vt:lpstr>
      <vt:lpstr>Cambria</vt:lpstr>
      <vt:lpstr>Wingdings</vt:lpstr>
      <vt:lpstr>Microsoft YaHei</vt:lpstr>
      <vt:lpstr>Arial Unicode MS</vt:lpstr>
      <vt:lpstr>Calibri</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SHUBHAM</dc:creator>
  <cp:lastModifiedBy>Shubham Kumar</cp:lastModifiedBy>
  <cp:revision>565</cp:revision>
  <dcterms:created xsi:type="dcterms:W3CDTF">2025-09-02T04:47:00Z</dcterms:created>
  <dcterms:modified xsi:type="dcterms:W3CDTF">2025-12-30T09:56:58Z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32C3DB3C1FD84838A40692C3FF2D318F_11</vt:lpwstr>
  </property>
  <property fmtid="{D5CDD505-2E9C-101B-9397-08002B2CF9AE}" pid="3" name="KSOProductBuildVer">
    <vt:lpwstr>1033-12.2.0.23196</vt:lpwstr>
  </property>
</Properties>
</file>